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3"/>
  </p:notesMasterIdLst>
  <p:sldIdLst>
    <p:sldId id="311" r:id="rId2"/>
    <p:sldId id="312" r:id="rId3"/>
    <p:sldId id="258" r:id="rId4"/>
    <p:sldId id="259" r:id="rId5"/>
    <p:sldId id="313" r:id="rId6"/>
    <p:sldId id="331" r:id="rId7"/>
    <p:sldId id="314" r:id="rId8"/>
    <p:sldId id="260" r:id="rId9"/>
    <p:sldId id="320" r:id="rId10"/>
    <p:sldId id="333" r:id="rId11"/>
    <p:sldId id="334" r:id="rId12"/>
    <p:sldId id="335" r:id="rId13"/>
    <p:sldId id="336" r:id="rId14"/>
    <p:sldId id="327" r:id="rId15"/>
    <p:sldId id="315" r:id="rId16"/>
    <p:sldId id="319" r:id="rId17"/>
    <p:sldId id="332" r:id="rId18"/>
    <p:sldId id="330" r:id="rId19"/>
    <p:sldId id="266" r:id="rId20"/>
    <p:sldId id="267" r:id="rId21"/>
    <p:sldId id="265" r:id="rId2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MS Gothic" panose="020B0609070205080204" pitchFamily="49" charset="-128"/>
      <p:regular r:id="rId28"/>
    </p:embeddedFont>
    <p:embeddedFont>
      <p:font typeface="Overpass Black" panose="020B0604020202020204" charset="0"/>
      <p:bold r:id="rId29"/>
      <p:bold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763"/>
    <a:srgbClr val="426788"/>
    <a:srgbClr val="FEFEFE"/>
    <a:srgbClr val="EE1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C20830-388F-417D-BA54-2B12D55DB94E}">
  <a:tblStyle styleId="{A9C20830-388F-417D-BA54-2B12D55DB9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138" autoAdjust="0"/>
  </p:normalViewPr>
  <p:slideViewPr>
    <p:cSldViewPr snapToGrid="0">
      <p:cViewPr varScale="1">
        <p:scale>
          <a:sx n="113" d="100"/>
          <a:sy n="113" d="100"/>
        </p:scale>
        <p:origin x="61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999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8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44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55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09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679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52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36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5" r:id="rId9"/>
    <p:sldLayoutId id="2147483669" r:id="rId10"/>
    <p:sldLayoutId id="2147483671" r:id="rId11"/>
    <p:sldLayoutId id="2147483672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16.jp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1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localhost:9200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e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image" Target="../media/image21.png"/><Relationship Id="rId4" Type="http://schemas.openxmlformats.org/officeDocument/2006/relationships/slide" Target="slide10.xml"/><Relationship Id="rId9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24336" y="949653"/>
            <a:ext cx="5680799" cy="551671"/>
          </a:xfrm>
        </p:spPr>
        <p:txBody>
          <a:bodyPr/>
          <a:lstStyle/>
          <a:p>
            <a:r>
              <a:rPr lang="en-US" sz="2000" dirty="0" smtClean="0"/>
              <a:t>KHOA CÔNG NGHỆ THÔNG TIN</a:t>
            </a:r>
            <a:endParaRPr lang="en-US" sz="2000" dirty="0"/>
          </a:p>
        </p:txBody>
      </p:sp>
      <p:sp>
        <p:nvSpPr>
          <p:cNvPr id="7" name="Google Shape;2128;p38"/>
          <p:cNvSpPr txBox="1">
            <a:spLocks/>
          </p:cNvSpPr>
          <p:nvPr/>
        </p:nvSpPr>
        <p:spPr>
          <a:xfrm>
            <a:off x="2449354" y="1501324"/>
            <a:ext cx="5230761" cy="9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 smtClean="0">
                <a:solidFill>
                  <a:srgbClr val="EE1825"/>
                </a:solidFill>
              </a:rPr>
              <a:t>ĐỒ ÁN TỐT NGHIỆP</a:t>
            </a:r>
            <a:endParaRPr lang="en-US" dirty="0">
              <a:solidFill>
                <a:srgbClr val="EE1825"/>
              </a:solidFill>
            </a:endParaRPr>
          </a:p>
        </p:txBody>
      </p:sp>
      <p:sp>
        <p:nvSpPr>
          <p:cNvPr id="8" name="Google Shape;2128;p38"/>
          <p:cNvSpPr txBox="1">
            <a:spLocks/>
          </p:cNvSpPr>
          <p:nvPr/>
        </p:nvSpPr>
        <p:spPr>
          <a:xfrm>
            <a:off x="1843547" y="212626"/>
            <a:ext cx="6808839" cy="73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ĐẠI HỌC CÔNG NGHIỆP HÀ NỘI</a:t>
            </a:r>
          </a:p>
        </p:txBody>
      </p:sp>
      <p:sp>
        <p:nvSpPr>
          <p:cNvPr id="12" name="Google Shape;2128;p38"/>
          <p:cNvSpPr txBox="1">
            <a:spLocks/>
          </p:cNvSpPr>
          <p:nvPr/>
        </p:nvSpPr>
        <p:spPr>
          <a:xfrm>
            <a:off x="3452889" y="2945731"/>
            <a:ext cx="3658126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Sinh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viên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thực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hiện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: Nguyễn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Thị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Huyền</a:t>
            </a:r>
          </a:p>
        </p:txBody>
      </p:sp>
      <p:sp>
        <p:nvSpPr>
          <p:cNvPr id="14" name="Google Shape;2128;p38"/>
          <p:cNvSpPr txBox="1">
            <a:spLocks/>
          </p:cNvSpPr>
          <p:nvPr/>
        </p:nvSpPr>
        <p:spPr>
          <a:xfrm>
            <a:off x="3452888" y="3436226"/>
            <a:ext cx="4227227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Mã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SV: 2019602571</a:t>
            </a:r>
          </a:p>
        </p:txBody>
      </p:sp>
      <p:sp>
        <p:nvSpPr>
          <p:cNvPr id="15" name="Google Shape;2128;p38"/>
          <p:cNvSpPr txBox="1">
            <a:spLocks/>
          </p:cNvSpPr>
          <p:nvPr/>
        </p:nvSpPr>
        <p:spPr>
          <a:xfrm>
            <a:off x="3452888" y="3926721"/>
            <a:ext cx="4227227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GVHD: TS.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Đặng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Trọng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Hợp</a:t>
            </a:r>
            <a:endParaRPr lang="en-US" sz="14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Google Shape;2128;p38"/>
          <p:cNvSpPr txBox="1">
            <a:spLocks/>
          </p:cNvSpPr>
          <p:nvPr/>
        </p:nvSpPr>
        <p:spPr>
          <a:xfrm>
            <a:off x="379980" y="4566497"/>
            <a:ext cx="1844356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Đồ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án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tốt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nghiệp</a:t>
            </a:r>
            <a:endParaRPr lang="en-US" sz="1400" b="1" dirty="0" smtClean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MS Gothic" panose="020B0609070205080204" pitchFamily="49" charset="-128"/>
              <a:cs typeface="Segoe UI" panose="020B0502040204020203" pitchFamily="34" charset="0"/>
            </a:endParaRPr>
          </a:p>
        </p:txBody>
      </p:sp>
      <p:sp>
        <p:nvSpPr>
          <p:cNvPr id="20" name="Google Shape;2128;p38"/>
          <p:cNvSpPr txBox="1">
            <a:spLocks/>
          </p:cNvSpPr>
          <p:nvPr/>
        </p:nvSpPr>
        <p:spPr>
          <a:xfrm>
            <a:off x="2750143" y="4566497"/>
            <a:ext cx="3258630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Hà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Nội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,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ngày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tháng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05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năm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2023</a:t>
            </a:r>
          </a:p>
        </p:txBody>
      </p:sp>
      <p:sp>
        <p:nvSpPr>
          <p:cNvPr id="21" name="Google Shape;2128;p38"/>
          <p:cNvSpPr txBox="1">
            <a:spLocks/>
          </p:cNvSpPr>
          <p:nvPr/>
        </p:nvSpPr>
        <p:spPr>
          <a:xfrm>
            <a:off x="6419793" y="4566497"/>
            <a:ext cx="2520643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Khoa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Công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Nghệ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Thông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Tin</a:t>
            </a:r>
          </a:p>
        </p:txBody>
      </p:sp>
      <p:pic>
        <p:nvPicPr>
          <p:cNvPr id="16" name="Google Shape;472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4410" y="212626"/>
            <a:ext cx="1229980" cy="119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Hình ảnh Biểu Tượng Nữ Sinh PNG , Biểu Tượng Sinh Viên, Biểu Tượng Nữ, Hình  đại Diện PNG và Vector với nền trong suốt để tải xuống miễn ph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354" y="2999950"/>
            <a:ext cx="714865" cy="71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08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96;p51"/>
          <p:cNvSpPr txBox="1">
            <a:spLocks/>
          </p:cNvSpPr>
          <p:nvPr/>
        </p:nvSpPr>
        <p:spPr>
          <a:xfrm>
            <a:off x="1379236" y="29255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>
                <a:solidFill>
                  <a:srgbClr val="073763"/>
                </a:solidFill>
                <a:latin typeface="Overpass Black" panose="020B0604020202020204" charset="0"/>
              </a:rPr>
              <a:t>3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.1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Thư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viện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Dlib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133407" y="734890"/>
            <a:ext cx="5482273" cy="3595280"/>
          </a:xfrm>
          <a:prstGeom prst="rect">
            <a:avLst/>
          </a:prstGeom>
        </p:spPr>
      </p:pic>
      <p:sp>
        <p:nvSpPr>
          <p:cNvPr id="11" name="Google Shape;2163;p40"/>
          <p:cNvSpPr txBox="1">
            <a:spLocks noGrp="1"/>
          </p:cNvSpPr>
          <p:nvPr>
            <p:ph type="subTitle" idx="4294967295"/>
          </p:nvPr>
        </p:nvSpPr>
        <p:spPr>
          <a:xfrm>
            <a:off x="510056" y="1446742"/>
            <a:ext cx="2300877" cy="129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Kết quả: Trả về đủ 27/27 khuôn mặt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Thời gian: 46.288s</a:t>
            </a:r>
            <a:endParaRPr sz="1600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133407" y="4492151"/>
            <a:ext cx="5482273" cy="560705"/>
          </a:xfrm>
          <a:prstGeom prst="rect">
            <a:avLst/>
          </a:prstGeom>
        </p:spPr>
      </p:pic>
      <p:pic>
        <p:nvPicPr>
          <p:cNvPr id="6" name="Google Shape;2289;p48">
            <a:hlinkClick r:id="rId4" action="ppaction://hlinksldjump"/>
          </p:cNvPr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10800000" flipH="1">
            <a:off x="154817" y="4420375"/>
            <a:ext cx="983102" cy="70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6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96;p51"/>
          <p:cNvSpPr txBox="1">
            <a:spLocks/>
          </p:cNvSpPr>
          <p:nvPr/>
        </p:nvSpPr>
        <p:spPr>
          <a:xfrm>
            <a:off x="1379236" y="29255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3.2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Mô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hình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RetinaFace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140180" y="870356"/>
            <a:ext cx="5610966" cy="3816791"/>
          </a:xfrm>
          <a:prstGeom prst="rect">
            <a:avLst/>
          </a:prstGeom>
        </p:spPr>
      </p:pic>
      <p:sp>
        <p:nvSpPr>
          <p:cNvPr id="11" name="Google Shape;2163;p40"/>
          <p:cNvSpPr txBox="1">
            <a:spLocks noGrp="1"/>
          </p:cNvSpPr>
          <p:nvPr>
            <p:ph type="subTitle" idx="4294967295"/>
          </p:nvPr>
        </p:nvSpPr>
        <p:spPr>
          <a:xfrm>
            <a:off x="510056" y="1446742"/>
            <a:ext cx="2300877" cy="129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Kết quả: Trả về đủ 27/27 khuôn mặt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Thời gian: 21.849s</a:t>
            </a:r>
            <a:endParaRPr sz="1600" dirty="0"/>
          </a:p>
        </p:txBody>
      </p:sp>
      <p:pic>
        <p:nvPicPr>
          <p:cNvPr id="5" name="Google Shape;2289;p48">
            <a:hlinkClick r:id="rId3" action="ppaction://hlinksldjump"/>
          </p:cNvPr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 flipH="1">
            <a:off x="154817" y="4420375"/>
            <a:ext cx="983102" cy="70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030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96;p51"/>
          <p:cNvSpPr txBox="1">
            <a:spLocks/>
          </p:cNvSpPr>
          <p:nvPr/>
        </p:nvSpPr>
        <p:spPr>
          <a:xfrm>
            <a:off x="1379236" y="29255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3.3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Mô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hình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MTCNN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11" name="Google Shape;2163;p40"/>
          <p:cNvSpPr txBox="1">
            <a:spLocks noGrp="1"/>
          </p:cNvSpPr>
          <p:nvPr>
            <p:ph type="subTitle" idx="4294967295"/>
          </p:nvPr>
        </p:nvSpPr>
        <p:spPr>
          <a:xfrm>
            <a:off x="510056" y="1446742"/>
            <a:ext cx="2558264" cy="2312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Kết quả: Chỉ trả về 25/27 khuôn mặt chính xác, nhận diện sai 1 khuôn mặt và thiếu 2 khuôn mặt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Thời gian: 46.288s</a:t>
            </a:r>
            <a:endParaRPr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168438" y="797550"/>
            <a:ext cx="5609802" cy="3891297"/>
          </a:xfrm>
          <a:prstGeom prst="rect">
            <a:avLst/>
          </a:prstGeom>
        </p:spPr>
      </p:pic>
      <p:pic>
        <p:nvPicPr>
          <p:cNvPr id="5" name="Google Shape;2289;p48">
            <a:hlinkClick r:id="rId3" action="ppaction://hlinksldjump"/>
          </p:cNvPr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 flipH="1">
            <a:off x="154817" y="4420375"/>
            <a:ext cx="983102" cy="704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41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96;p51"/>
          <p:cNvSpPr txBox="1">
            <a:spLocks/>
          </p:cNvSpPr>
          <p:nvPr/>
        </p:nvSpPr>
        <p:spPr>
          <a:xfrm>
            <a:off x="1379236" y="29255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3.4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Công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cụ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FaceAPI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11" name="Google Shape;2163;p40"/>
          <p:cNvSpPr txBox="1">
            <a:spLocks noGrp="1"/>
          </p:cNvSpPr>
          <p:nvPr>
            <p:ph type="subTitle" idx="4294967295"/>
          </p:nvPr>
        </p:nvSpPr>
        <p:spPr>
          <a:xfrm>
            <a:off x="510056" y="1446742"/>
            <a:ext cx="2300877" cy="129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Kết quả: Chỉ trả về 25/27 khuôn mặt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Thời gian: Mất rất lâu để có thể trả về kết quả</a:t>
            </a:r>
            <a:endParaRPr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273929" y="730884"/>
            <a:ext cx="5509260" cy="430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7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-511553" y="808067"/>
            <a:ext cx="8478173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4</a:t>
            </a:r>
            <a:r>
              <a:rPr lang="en-US" sz="4000" dirty="0" smtClean="0"/>
              <a:t>. </a:t>
            </a:r>
            <a:r>
              <a:rPr lang="en-US" sz="4000" dirty="0" err="1" smtClean="0"/>
              <a:t>Thực</a:t>
            </a:r>
            <a:r>
              <a:rPr lang="en-US" sz="4000" dirty="0" smtClean="0"/>
              <a:t> </a:t>
            </a:r>
            <a:r>
              <a:rPr lang="en-US" sz="4000" dirty="0" err="1" smtClean="0"/>
              <a:t>nghiệm</a:t>
            </a:r>
            <a:r>
              <a:rPr lang="en-US" sz="4000" dirty="0" smtClean="0"/>
              <a:t> </a:t>
            </a:r>
            <a:r>
              <a:rPr lang="en-US" sz="4000" dirty="0" err="1" smtClean="0"/>
              <a:t>và</a:t>
            </a:r>
            <a:r>
              <a:rPr lang="en-US" sz="4000" dirty="0" smtClean="0"/>
              <a:t> </a:t>
            </a:r>
            <a:r>
              <a:rPr lang="en-US" sz="4000" dirty="0" err="1" smtClean="0"/>
              <a:t>đánh</a:t>
            </a:r>
            <a:r>
              <a:rPr lang="en-US" sz="4000" dirty="0" smtClean="0"/>
              <a:t> </a:t>
            </a:r>
            <a:r>
              <a:rPr lang="en-US" sz="4000" dirty="0" err="1" smtClean="0"/>
              <a:t>giá</a:t>
            </a:r>
            <a:endParaRPr sz="4000" dirty="0"/>
          </a:p>
        </p:txBody>
      </p:sp>
      <p:sp>
        <p:nvSpPr>
          <p:cNvPr id="6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1028579" y="1584170"/>
            <a:ext cx="7060344" cy="679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2000" dirty="0" err="1" smtClean="0"/>
              <a:t>Xây</a:t>
            </a:r>
            <a:r>
              <a:rPr lang="en-US" sz="2000" dirty="0" smtClean="0"/>
              <a:t> </a:t>
            </a:r>
            <a:r>
              <a:rPr lang="en-US" sz="2000" dirty="0" err="1" smtClean="0"/>
              <a:t>dựng</a:t>
            </a:r>
            <a:r>
              <a:rPr lang="en-US" sz="2000" dirty="0" smtClean="0"/>
              <a:t> </a:t>
            </a:r>
            <a:r>
              <a:rPr lang="en-US" sz="2000" dirty="0" err="1" smtClean="0"/>
              <a:t>hệ</a:t>
            </a:r>
            <a:r>
              <a:rPr lang="en-US" sz="2000" dirty="0" smtClean="0"/>
              <a:t> </a:t>
            </a:r>
            <a:r>
              <a:rPr lang="en-US" sz="2000" dirty="0" err="1" smtClean="0"/>
              <a:t>thống</a:t>
            </a:r>
            <a:r>
              <a:rPr lang="en-US" sz="2000" dirty="0" smtClean="0"/>
              <a:t> </a:t>
            </a:r>
            <a:r>
              <a:rPr lang="en-US" sz="2000" dirty="0" err="1" smtClean="0"/>
              <a:t>nhận</a:t>
            </a:r>
            <a:r>
              <a:rPr lang="en-US" sz="2000" dirty="0" smtClean="0"/>
              <a:t> </a:t>
            </a:r>
            <a:r>
              <a:rPr lang="en-US" sz="2000" dirty="0" err="1" smtClean="0"/>
              <a:t>diện</a:t>
            </a:r>
            <a:r>
              <a:rPr lang="en-US" sz="2000" dirty="0" smtClean="0"/>
              <a:t> </a:t>
            </a:r>
            <a:r>
              <a:rPr lang="en-US" sz="2000" dirty="0" err="1" smtClean="0"/>
              <a:t>khuôn</a:t>
            </a:r>
            <a:r>
              <a:rPr lang="en-US" sz="2000" dirty="0" smtClean="0"/>
              <a:t> </a:t>
            </a:r>
            <a:r>
              <a:rPr lang="en-US" sz="2000" dirty="0" err="1" smtClean="0"/>
              <a:t>mặt</a:t>
            </a:r>
            <a:r>
              <a:rPr lang="en-US" sz="2000" dirty="0" smtClean="0"/>
              <a:t> </a:t>
            </a:r>
            <a:r>
              <a:rPr lang="en-US" sz="2000" dirty="0" err="1" smtClean="0"/>
              <a:t>trả</a:t>
            </a:r>
            <a:r>
              <a:rPr lang="en-US" sz="2000" dirty="0" smtClean="0"/>
              <a:t> </a:t>
            </a:r>
            <a:r>
              <a:rPr lang="en-US" sz="2000" dirty="0" err="1" smtClean="0"/>
              <a:t>về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tin</a:t>
            </a:r>
            <a:r>
              <a:rPr lang="vi-VN" sz="2000" dirty="0" smtClean="0"/>
              <a:t>.</a:t>
            </a:r>
            <a:endParaRPr lang="vi-VN" sz="2000" dirty="0"/>
          </a:p>
        </p:txBody>
      </p:sp>
      <p:pic>
        <p:nvPicPr>
          <p:cNvPr id="4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81746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2" name="Google Shape;2442;p52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5567750" y="1598041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5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83247" y="1578279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52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1901321" y="1576968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52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3840754" y="1598042"/>
            <a:ext cx="1117248" cy="939777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52"/>
          <p:cNvSpPr txBox="1"/>
          <p:nvPr/>
        </p:nvSpPr>
        <p:spPr>
          <a:xfrm>
            <a:off x="-47723" y="2610894"/>
            <a:ext cx="171607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Từ camera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-&gt; Hình ảnh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69" name="Google Shape;2469;p52"/>
          <p:cNvSpPr txBox="1"/>
          <p:nvPr/>
        </p:nvSpPr>
        <p:spPr>
          <a:xfrm>
            <a:off x="251699" y="3198984"/>
            <a:ext cx="1077506" cy="87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-Dùng cv2 chụp ảnh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-Dùng Dlib lưu ảnh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2396;p51"/>
          <p:cNvSpPr txBox="1">
            <a:spLocks/>
          </p:cNvSpPr>
          <p:nvPr/>
        </p:nvSpPr>
        <p:spPr>
          <a:xfrm>
            <a:off x="1379236" y="29255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4.1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Quy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trình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40" name="Google Shape;2203;p44"/>
          <p:cNvSpPr/>
          <p:nvPr/>
        </p:nvSpPr>
        <p:spPr>
          <a:xfrm>
            <a:off x="1229252" y="2086123"/>
            <a:ext cx="703105" cy="56366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Google Shape;2209;p44"/>
          <p:cNvSpPr/>
          <p:nvPr/>
        </p:nvSpPr>
        <p:spPr>
          <a:xfrm>
            <a:off x="2954534" y="2105070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Google Shape;2210;p44"/>
          <p:cNvSpPr/>
          <p:nvPr/>
        </p:nvSpPr>
        <p:spPr>
          <a:xfrm>
            <a:off x="4934729" y="2046857"/>
            <a:ext cx="663792" cy="15210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3" name="Google Shape;47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444;p52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7365961" y="1544520"/>
            <a:ext cx="1117248" cy="93977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2203;p44"/>
          <p:cNvSpPr/>
          <p:nvPr/>
        </p:nvSpPr>
        <p:spPr>
          <a:xfrm>
            <a:off x="6662856" y="2110512"/>
            <a:ext cx="703105" cy="56366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26" name="Picture 2" descr="Biểu tượng máy ảnh màu xanh – PNG,ICO,ICNS Tải về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3" y="1841946"/>
            <a:ext cx="488354" cy="48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oogle Shape;2468;p52"/>
          <p:cNvSpPr txBox="1"/>
          <p:nvPr/>
        </p:nvSpPr>
        <p:spPr>
          <a:xfrm>
            <a:off x="1630316" y="2681381"/>
            <a:ext cx="1730150" cy="61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Từ hình ảnh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-&gt; Các ảnh khuôn mặt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47" name="Google Shape;2469;p52"/>
          <p:cNvSpPr txBox="1"/>
          <p:nvPr/>
        </p:nvSpPr>
        <p:spPr>
          <a:xfrm>
            <a:off x="1535027" y="3321249"/>
            <a:ext cx="1868050" cy="62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Sử dụng face_recognition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1980" y="1847261"/>
            <a:ext cx="534319" cy="534319"/>
          </a:xfrm>
          <a:prstGeom prst="rect">
            <a:avLst/>
          </a:prstGeom>
        </p:spPr>
      </p:pic>
      <p:sp>
        <p:nvSpPr>
          <p:cNvPr id="48" name="Google Shape;2468;p52"/>
          <p:cNvSpPr txBox="1"/>
          <p:nvPr/>
        </p:nvSpPr>
        <p:spPr>
          <a:xfrm>
            <a:off x="3672618" y="2681381"/>
            <a:ext cx="1366216" cy="61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Các ảnh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-&gt; Mã hóa vector 128d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50" name="Google Shape;2469;p52"/>
          <p:cNvSpPr txBox="1"/>
          <p:nvPr/>
        </p:nvSpPr>
        <p:spPr>
          <a:xfrm>
            <a:off x="3480775" y="3321248"/>
            <a:ext cx="1868050" cy="62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Sử dụng face_recognition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90" y="1842593"/>
            <a:ext cx="593984" cy="593984"/>
          </a:xfrm>
          <a:prstGeom prst="rect">
            <a:avLst/>
          </a:prstGeom>
        </p:spPr>
      </p:pic>
      <p:sp>
        <p:nvSpPr>
          <p:cNvPr id="52" name="Google Shape;2468;p52"/>
          <p:cNvSpPr txBox="1"/>
          <p:nvPr/>
        </p:nvSpPr>
        <p:spPr>
          <a:xfrm>
            <a:off x="5472453" y="2610894"/>
            <a:ext cx="1366216" cy="61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Lưu các vector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53" name="Google Shape;2469;p52"/>
          <p:cNvSpPr txBox="1"/>
          <p:nvPr/>
        </p:nvSpPr>
        <p:spPr>
          <a:xfrm>
            <a:off x="5266625" y="3237687"/>
            <a:ext cx="1810787" cy="62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Dùng Elasticsearch lưu kèm các nhãn định danh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76" y="1820269"/>
            <a:ext cx="592478" cy="592478"/>
          </a:xfrm>
          <a:prstGeom prst="rect">
            <a:avLst/>
          </a:prstGeom>
        </p:spPr>
      </p:pic>
      <p:sp>
        <p:nvSpPr>
          <p:cNvPr id="55" name="Google Shape;2468;p52"/>
          <p:cNvSpPr txBox="1"/>
          <p:nvPr/>
        </p:nvSpPr>
        <p:spPr>
          <a:xfrm>
            <a:off x="7272309" y="2610894"/>
            <a:ext cx="1366216" cy="61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Truy</a:t>
            </a: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vấn -&gt; Trả kết quả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56" name="Google Shape;2469;p52"/>
          <p:cNvSpPr txBox="1"/>
          <p:nvPr/>
        </p:nvSpPr>
        <p:spPr>
          <a:xfrm>
            <a:off x="7066481" y="3237687"/>
            <a:ext cx="1874479" cy="71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Dùng Elasticsearch tìm kiếm trên vector =&gt; trả về kết quả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275" y="1581882"/>
            <a:ext cx="922246" cy="92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233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" grpId="0"/>
      <p:bldP spid="2469" grpId="0"/>
      <p:bldP spid="46" grpId="0"/>
      <p:bldP spid="47" grpId="0"/>
      <p:bldP spid="48" grpId="0"/>
      <p:bldP spid="50" grpId="0"/>
      <p:bldP spid="52" grpId="0"/>
      <p:bldP spid="53" grpId="0"/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581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0933100" flipH="1">
            <a:off x="412866" y="942292"/>
            <a:ext cx="2326726" cy="94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0933100" flipH="1">
            <a:off x="413746" y="2745549"/>
            <a:ext cx="2421774" cy="961596"/>
          </a:xfrm>
          <a:prstGeom prst="rect">
            <a:avLst/>
          </a:prstGeom>
          <a:noFill/>
          <a:ln>
            <a:noFill/>
          </a:ln>
        </p:spPr>
      </p:pic>
      <p:sp>
        <p:nvSpPr>
          <p:cNvPr id="2588" name="Google Shape;2588;p55"/>
          <p:cNvSpPr txBox="1">
            <a:spLocks noGrp="1"/>
          </p:cNvSpPr>
          <p:nvPr>
            <p:ph type="title" idx="4294967295"/>
          </p:nvPr>
        </p:nvSpPr>
        <p:spPr>
          <a:xfrm>
            <a:off x="706927" y="1230711"/>
            <a:ext cx="1738604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Python</a:t>
            </a:r>
            <a:endParaRPr sz="1600" dirty="0"/>
          </a:p>
        </p:txBody>
      </p:sp>
      <p:sp>
        <p:nvSpPr>
          <p:cNvPr id="2590" name="Google Shape;2590;p55"/>
          <p:cNvSpPr txBox="1">
            <a:spLocks noGrp="1"/>
          </p:cNvSpPr>
          <p:nvPr>
            <p:ph type="title" idx="4294967295"/>
          </p:nvPr>
        </p:nvSpPr>
        <p:spPr>
          <a:xfrm>
            <a:off x="632494" y="2927558"/>
            <a:ext cx="1967579" cy="656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thư</a:t>
            </a:r>
            <a:r>
              <a:rPr lang="en-US" sz="1600" dirty="0" smtClean="0"/>
              <a:t> </a:t>
            </a:r>
            <a:r>
              <a:rPr lang="en-US" sz="1600" dirty="0" err="1" smtClean="0"/>
              <a:t>viện</a:t>
            </a:r>
            <a:r>
              <a:rPr lang="en-US" sz="1600" dirty="0" smtClean="0"/>
              <a:t> </a:t>
            </a:r>
            <a:r>
              <a:rPr lang="en-US" sz="1600" dirty="0" err="1" smtClean="0"/>
              <a:t>cần</a:t>
            </a:r>
            <a:r>
              <a:rPr lang="en-US" sz="1600" dirty="0" smtClean="0"/>
              <a:t> </a:t>
            </a:r>
            <a:r>
              <a:rPr lang="en-US" sz="1600" dirty="0" err="1" smtClean="0"/>
              <a:t>thiết</a:t>
            </a:r>
            <a:endParaRPr sz="1600" dirty="0"/>
          </a:p>
        </p:txBody>
      </p:sp>
      <p:sp>
        <p:nvSpPr>
          <p:cNvPr id="19" name="Google Shape;1203;p54"/>
          <p:cNvSpPr/>
          <p:nvPr/>
        </p:nvSpPr>
        <p:spPr>
          <a:xfrm>
            <a:off x="3363457" y="1038651"/>
            <a:ext cx="5128789" cy="3451341"/>
          </a:xfrm>
          <a:prstGeom prst="roundRect">
            <a:avLst>
              <a:gd name="adj" fmla="val 9753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4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396;p51"/>
          <p:cNvSpPr txBox="1">
            <a:spLocks/>
          </p:cNvSpPr>
          <p:nvPr/>
        </p:nvSpPr>
        <p:spPr>
          <a:xfrm>
            <a:off x="897144" y="14906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4.2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Cài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đặt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và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chạy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demo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pic>
        <p:nvPicPr>
          <p:cNvPr id="12" name="Google Shape;2700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21282153" flipH="1">
            <a:off x="339081" y="1931872"/>
            <a:ext cx="2554413" cy="78759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703;p61"/>
          <p:cNvSpPr txBox="1">
            <a:spLocks/>
          </p:cNvSpPr>
          <p:nvPr/>
        </p:nvSpPr>
        <p:spPr>
          <a:xfrm>
            <a:off x="446878" y="1960688"/>
            <a:ext cx="2338817" cy="7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r"/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</a:t>
            </a:r>
            <a:r>
              <a:rPr lang="en-US" sz="1600" dirty="0" err="1" smtClean="0"/>
              <a:t>Elasticsearch</a:t>
            </a:r>
            <a:endParaRPr lang="en-US" sz="1600" dirty="0"/>
          </a:p>
        </p:txBody>
      </p:sp>
      <p:pic>
        <p:nvPicPr>
          <p:cNvPr id="14" name="Google Shape;2700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21282153" flipH="1">
            <a:off x="362072" y="3796107"/>
            <a:ext cx="2554413" cy="7875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703;p61"/>
          <p:cNvSpPr txBox="1">
            <a:spLocks/>
          </p:cNvSpPr>
          <p:nvPr/>
        </p:nvSpPr>
        <p:spPr>
          <a:xfrm>
            <a:off x="357652" y="3805739"/>
            <a:ext cx="2338817" cy="7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r"/>
            <a:r>
              <a:rPr lang="en-US" sz="1600" dirty="0" err="1" smtClean="0"/>
              <a:t>Chạy</a:t>
            </a:r>
            <a:r>
              <a:rPr lang="en-US" sz="1600" dirty="0" smtClean="0"/>
              <a:t> </a:t>
            </a:r>
            <a:r>
              <a:rPr lang="en-US" sz="1600" dirty="0" err="1" smtClean="0"/>
              <a:t>chương</a:t>
            </a:r>
            <a:r>
              <a:rPr lang="en-US" sz="1600" dirty="0" smtClean="0"/>
              <a:t> </a:t>
            </a:r>
            <a:r>
              <a:rPr lang="en-US" sz="1600" dirty="0" err="1" smtClean="0"/>
              <a:t>trình</a:t>
            </a:r>
            <a:endParaRPr lang="en-US" sz="1600" dirty="0"/>
          </a:p>
        </p:txBody>
      </p:sp>
      <p:sp>
        <p:nvSpPr>
          <p:cNvPr id="17" name="Google Shape;2163;p40"/>
          <p:cNvSpPr txBox="1">
            <a:spLocks/>
          </p:cNvSpPr>
          <p:nvPr/>
        </p:nvSpPr>
        <p:spPr>
          <a:xfrm>
            <a:off x="3460266" y="1258712"/>
            <a:ext cx="4920806" cy="31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1: </a:t>
            </a:r>
            <a:r>
              <a:rPr lang="en-US" sz="1600" dirty="0" err="1" smtClean="0"/>
              <a:t>Khởi</a:t>
            </a:r>
            <a:r>
              <a:rPr lang="en-US" sz="1600" dirty="0" smtClean="0"/>
              <a:t> </a:t>
            </a:r>
            <a:r>
              <a:rPr lang="en-US" sz="1600" dirty="0" err="1" smtClean="0"/>
              <a:t>chạy</a:t>
            </a:r>
            <a:r>
              <a:rPr lang="en-US" sz="1600" dirty="0" smtClean="0"/>
              <a:t> </a:t>
            </a:r>
            <a:r>
              <a:rPr lang="en-US" sz="1600" dirty="0" err="1" smtClean="0"/>
              <a:t>Elasticsearch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2: </a:t>
            </a:r>
            <a:r>
              <a:rPr lang="en-US" sz="1600" dirty="0" err="1" smtClean="0"/>
              <a:t>Kiểm</a:t>
            </a:r>
            <a:r>
              <a:rPr lang="en-US" sz="1600" dirty="0" smtClean="0"/>
              <a:t> </a:t>
            </a:r>
            <a:r>
              <a:rPr lang="en-US" sz="1600" dirty="0" err="1" smtClean="0"/>
              <a:t>tra</a:t>
            </a:r>
            <a:r>
              <a:rPr lang="en-US" sz="1600" dirty="0" smtClean="0"/>
              <a:t> </a:t>
            </a:r>
            <a:r>
              <a:rPr lang="en-US" sz="1600" dirty="0" err="1" smtClean="0"/>
              <a:t>hoạt</a:t>
            </a:r>
            <a:r>
              <a:rPr lang="en-US" sz="1600" dirty="0" smtClean="0"/>
              <a:t> </a:t>
            </a:r>
            <a:r>
              <a:rPr lang="en-US" sz="1600" dirty="0" err="1" smtClean="0"/>
              <a:t>động</a:t>
            </a:r>
            <a:r>
              <a:rPr lang="en-US" sz="1600" dirty="0" smtClean="0"/>
              <a:t> </a:t>
            </a:r>
            <a:r>
              <a:rPr lang="en-US" sz="1600" dirty="0" err="1" smtClean="0"/>
              <a:t>của</a:t>
            </a:r>
            <a:r>
              <a:rPr lang="en-US" sz="1600" dirty="0" smtClean="0"/>
              <a:t> </a:t>
            </a:r>
            <a:r>
              <a:rPr lang="en-US" sz="1600" dirty="0" err="1" smtClean="0"/>
              <a:t>Elasticsearch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thể</a:t>
            </a:r>
            <a:r>
              <a:rPr lang="en-US" sz="1600" dirty="0" smtClean="0"/>
              <a:t> </a:t>
            </a:r>
            <a:r>
              <a:rPr lang="en-US" sz="1600" dirty="0" err="1" smtClean="0"/>
              <a:t>sử</a:t>
            </a:r>
            <a:r>
              <a:rPr lang="en-US" sz="1600" dirty="0" smtClean="0"/>
              <a:t> </a:t>
            </a:r>
            <a:r>
              <a:rPr lang="en-US" sz="1600" dirty="0" err="1" smtClean="0"/>
              <a:t>dụng</a:t>
            </a:r>
            <a:r>
              <a:rPr lang="en-US" sz="1600" dirty="0" smtClean="0"/>
              <a:t> Postman </a:t>
            </a:r>
            <a:r>
              <a:rPr lang="en-US" sz="1600" dirty="0" err="1" smtClean="0"/>
              <a:t>hoặc</a:t>
            </a:r>
            <a:r>
              <a:rPr lang="en-US" sz="1600" dirty="0" smtClean="0"/>
              <a:t> </a:t>
            </a:r>
            <a:r>
              <a:rPr lang="en-US" sz="1600" dirty="0" err="1" smtClean="0"/>
              <a:t>Kiểm</a:t>
            </a:r>
            <a:r>
              <a:rPr lang="en-US" sz="1600" dirty="0" smtClean="0"/>
              <a:t> </a:t>
            </a:r>
            <a:r>
              <a:rPr lang="en-US" sz="1600" dirty="0" err="1" smtClean="0"/>
              <a:t>tra</a:t>
            </a:r>
            <a:r>
              <a:rPr lang="en-US" sz="1600" dirty="0" smtClean="0"/>
              <a:t> </a:t>
            </a:r>
            <a:r>
              <a:rPr lang="en-US" sz="1600" dirty="0" err="1" smtClean="0"/>
              <a:t>trên</a:t>
            </a:r>
            <a:r>
              <a:rPr lang="en-US" sz="1600" dirty="0" smtClean="0"/>
              <a:t> </a:t>
            </a:r>
            <a:r>
              <a:rPr lang="en-US" sz="1600" dirty="0" err="1" smtClean="0"/>
              <a:t>trình</a:t>
            </a:r>
            <a:r>
              <a:rPr lang="en-US" sz="1600" dirty="0" smtClean="0"/>
              <a:t> </a:t>
            </a:r>
            <a:r>
              <a:rPr lang="en-US" sz="1600" dirty="0" err="1" smtClean="0"/>
              <a:t>duyệt</a:t>
            </a:r>
            <a:r>
              <a:rPr lang="en-US" sz="1600" dirty="0" smtClean="0"/>
              <a:t> </a:t>
            </a:r>
            <a:r>
              <a:rPr lang="en-US" sz="1600" dirty="0" err="1" smtClean="0"/>
              <a:t>bằng</a:t>
            </a:r>
            <a:r>
              <a:rPr lang="en-US" sz="1600" dirty="0" smtClean="0"/>
              <a:t> </a:t>
            </a:r>
            <a:r>
              <a:rPr lang="en-US" sz="1600" dirty="0" err="1" smtClean="0"/>
              <a:t>cách</a:t>
            </a:r>
            <a:r>
              <a:rPr lang="en-US" sz="1600" dirty="0" smtClean="0"/>
              <a:t> </a:t>
            </a:r>
            <a:r>
              <a:rPr lang="en-US" sz="1600" dirty="0" err="1" smtClean="0"/>
              <a:t>nhập</a:t>
            </a:r>
            <a:r>
              <a:rPr lang="en-US" sz="1600" dirty="0" smtClean="0"/>
              <a:t> </a:t>
            </a:r>
            <a:r>
              <a:rPr lang="en-US" sz="1600" dirty="0" smtClean="0">
                <a:hlinkClick r:id="rId6"/>
              </a:rPr>
              <a:t>http://localhost:9200/</a:t>
            </a:r>
            <a:r>
              <a:rPr lang="en-US" sz="1600" dirty="0" smtClean="0"/>
              <a:t> </a:t>
            </a:r>
            <a:r>
              <a:rPr lang="en-US" sz="1600" dirty="0" err="1" smtClean="0"/>
              <a:t>vào</a:t>
            </a:r>
            <a:r>
              <a:rPr lang="en-US" sz="1600" dirty="0" smtClean="0"/>
              <a:t> </a:t>
            </a:r>
            <a:r>
              <a:rPr lang="en-US" sz="1600" dirty="0" err="1" smtClean="0"/>
              <a:t>thanh</a:t>
            </a:r>
            <a:r>
              <a:rPr lang="en-US" sz="1600" dirty="0" smtClean="0"/>
              <a:t> </a:t>
            </a:r>
            <a:r>
              <a:rPr lang="en-US" sz="1600" dirty="0" err="1" smtClean="0"/>
              <a:t>địa</a:t>
            </a:r>
            <a:r>
              <a:rPr lang="en-US" sz="1600" dirty="0" smtClean="0"/>
              <a:t> </a:t>
            </a:r>
            <a:r>
              <a:rPr lang="en-US" sz="1600" dirty="0" err="1" smtClean="0"/>
              <a:t>chỉ</a:t>
            </a:r>
            <a:r>
              <a:rPr lang="en-US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3: </a:t>
            </a:r>
            <a:r>
              <a:rPr lang="en-US" sz="1600" dirty="0" err="1" smtClean="0"/>
              <a:t>Khởi</a:t>
            </a:r>
            <a:r>
              <a:rPr lang="en-US" sz="1600" dirty="0" smtClean="0"/>
              <a:t> </a:t>
            </a:r>
            <a:r>
              <a:rPr lang="en-US" sz="1600" dirty="0" err="1" smtClean="0"/>
              <a:t>chạy</a:t>
            </a:r>
            <a:r>
              <a:rPr lang="en-US" sz="1600" dirty="0" smtClean="0"/>
              <a:t> </a:t>
            </a:r>
            <a:r>
              <a:rPr lang="en-US" sz="1600" dirty="0" err="1" smtClean="0"/>
              <a:t>môi</a:t>
            </a:r>
            <a:r>
              <a:rPr lang="en-US" sz="1600" dirty="0" smtClean="0"/>
              <a:t> </a:t>
            </a:r>
            <a:r>
              <a:rPr lang="en-US" sz="1600" dirty="0" err="1" smtClean="0"/>
              <a:t>trường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ảo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Python </a:t>
            </a:r>
            <a:r>
              <a:rPr lang="en-US" sz="1600" dirty="0" err="1" smtClean="0"/>
              <a:t>dùng</a:t>
            </a:r>
            <a:r>
              <a:rPr lang="en-US" sz="1600" dirty="0" smtClean="0"/>
              <a:t> </a:t>
            </a:r>
            <a:r>
              <a:rPr lang="en-US" sz="1600" dirty="0" err="1" smtClean="0"/>
              <a:t>để</a:t>
            </a:r>
            <a:r>
              <a:rPr lang="en-US" sz="1600" dirty="0" smtClean="0"/>
              <a:t> </a:t>
            </a:r>
            <a:r>
              <a:rPr lang="en-US" sz="1600" dirty="0" err="1" smtClean="0"/>
              <a:t>nhận</a:t>
            </a:r>
            <a:r>
              <a:rPr lang="en-US" sz="1600" dirty="0" smtClean="0"/>
              <a:t> </a:t>
            </a:r>
            <a:r>
              <a:rPr lang="en-US" sz="1600" dirty="0" err="1" smtClean="0"/>
              <a:t>diện</a:t>
            </a:r>
            <a:r>
              <a:rPr lang="en-US" sz="1600" dirty="0" smtClean="0"/>
              <a:t> </a:t>
            </a:r>
            <a:r>
              <a:rPr lang="en-US" sz="1600" dirty="0" err="1" smtClean="0"/>
              <a:t>khuôn</a:t>
            </a:r>
            <a:r>
              <a:rPr lang="en-US" sz="1600" dirty="0" smtClean="0"/>
              <a:t> </a:t>
            </a:r>
            <a:r>
              <a:rPr lang="en-US" sz="1600" dirty="0" err="1" smtClean="0"/>
              <a:t>mặt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4: </a:t>
            </a:r>
            <a:r>
              <a:rPr lang="en-US" sz="1600" dirty="0" err="1" smtClean="0"/>
              <a:t>Điều</a:t>
            </a:r>
            <a:r>
              <a:rPr lang="en-US" sz="1600" dirty="0" smtClean="0"/>
              <a:t> </a:t>
            </a:r>
            <a:r>
              <a:rPr lang="en-US" sz="1600" dirty="0" err="1" smtClean="0"/>
              <a:t>hướng</a:t>
            </a:r>
            <a:r>
              <a:rPr lang="en-US" sz="1600" dirty="0" smtClean="0"/>
              <a:t> </a:t>
            </a:r>
            <a:r>
              <a:rPr lang="en-US" sz="1600" dirty="0" err="1" smtClean="0"/>
              <a:t>đến</a:t>
            </a:r>
            <a:r>
              <a:rPr lang="en-US" sz="1600" dirty="0" smtClean="0"/>
              <a:t> </a:t>
            </a:r>
            <a:r>
              <a:rPr lang="en-US" sz="1600" dirty="0" err="1" smtClean="0"/>
              <a:t>thư</a:t>
            </a:r>
            <a:r>
              <a:rPr lang="en-US" sz="1600" dirty="0" smtClean="0"/>
              <a:t> </a:t>
            </a:r>
            <a:r>
              <a:rPr lang="en-US" sz="1600" dirty="0" err="1" smtClean="0"/>
              <a:t>mục</a:t>
            </a:r>
            <a:r>
              <a:rPr lang="en-US" sz="1600" dirty="0" smtClean="0"/>
              <a:t> </a:t>
            </a:r>
            <a:r>
              <a:rPr lang="en-US" sz="1600" dirty="0" err="1" smtClean="0"/>
              <a:t>chứa</a:t>
            </a:r>
            <a:r>
              <a:rPr lang="en-US" sz="1600" dirty="0" smtClean="0"/>
              <a:t>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5: Train data – </a:t>
            </a:r>
            <a:r>
              <a:rPr lang="en-US" sz="1600" dirty="0" err="1" smtClean="0"/>
              <a:t>Lưu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vector </a:t>
            </a:r>
            <a:r>
              <a:rPr lang="en-US" sz="1600" dirty="0" err="1" smtClean="0"/>
              <a:t>đã</a:t>
            </a:r>
            <a:r>
              <a:rPr lang="en-US" sz="1600" dirty="0" smtClean="0"/>
              <a:t>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mã</a:t>
            </a:r>
            <a:r>
              <a:rPr lang="en-US" sz="1600" dirty="0" smtClean="0"/>
              <a:t> </a:t>
            </a:r>
            <a:r>
              <a:rPr lang="en-US" sz="1600" dirty="0" err="1" smtClean="0"/>
              <a:t>hóa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</a:t>
            </a:r>
            <a:r>
              <a:rPr lang="en-US" sz="1600" dirty="0" err="1" smtClean="0"/>
              <a:t>bộ</a:t>
            </a:r>
            <a:r>
              <a:rPr lang="en-US" sz="1600" dirty="0" smtClean="0"/>
              <a:t> </a:t>
            </a:r>
            <a:r>
              <a:rPr lang="en-US" sz="1600" dirty="0" err="1" smtClean="0"/>
              <a:t>dữ</a:t>
            </a:r>
            <a:r>
              <a:rPr lang="en-US" sz="1600" dirty="0" smtClean="0"/>
              <a:t> </a:t>
            </a:r>
            <a:r>
              <a:rPr lang="en-US" sz="1600" dirty="0" err="1" smtClean="0"/>
              <a:t>liệu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sẵn</a:t>
            </a:r>
            <a:r>
              <a:rPr lang="en-US" sz="1600" dirty="0" smtClean="0"/>
              <a:t> </a:t>
            </a:r>
            <a:r>
              <a:rPr lang="en-US" sz="1600" dirty="0" err="1" smtClean="0"/>
              <a:t>bằng</a:t>
            </a:r>
            <a:r>
              <a:rPr lang="en-US" sz="1600" dirty="0" smtClean="0"/>
              <a:t> </a:t>
            </a:r>
            <a:r>
              <a:rPr lang="en-US" sz="1600" dirty="0" err="1" smtClean="0"/>
              <a:t>Elasticsearch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6: Build </a:t>
            </a:r>
            <a:r>
              <a:rPr lang="en-US" sz="1600" dirty="0" err="1" smtClean="0"/>
              <a:t>thành</a:t>
            </a:r>
            <a:r>
              <a:rPr lang="en-US" sz="1600" dirty="0" smtClean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7: Demo qua app android</a:t>
            </a:r>
          </a:p>
        </p:txBody>
      </p:sp>
    </p:spTree>
    <p:extLst>
      <p:ext uri="{BB962C8B-B14F-4D97-AF65-F5344CB8AC3E}">
        <p14:creationId xmlns:p14="http://schemas.microsoft.com/office/powerpoint/2010/main" val="30497210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8" grpId="0"/>
      <p:bldP spid="2590" grpId="0"/>
      <p:bldP spid="13" grpId="0"/>
      <p:bldP spid="15" grpId="0"/>
      <p:bldP spid="1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96;p51"/>
          <p:cNvSpPr txBox="1">
            <a:spLocks/>
          </p:cNvSpPr>
          <p:nvPr/>
        </p:nvSpPr>
        <p:spPr>
          <a:xfrm>
            <a:off x="897144" y="14906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4.3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Kết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quả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thực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nghiệm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1" y="638812"/>
            <a:ext cx="2346114" cy="3914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316" y="638812"/>
            <a:ext cx="2418190" cy="3920602"/>
          </a:xfrm>
          <a:prstGeom prst="rect">
            <a:avLst/>
          </a:prstGeom>
        </p:spPr>
      </p:pic>
      <p:sp>
        <p:nvSpPr>
          <p:cNvPr id="6" name="Google Shape;2170;p41"/>
          <p:cNvSpPr txBox="1">
            <a:spLocks/>
          </p:cNvSpPr>
          <p:nvPr/>
        </p:nvSpPr>
        <p:spPr>
          <a:xfrm>
            <a:off x="4768316" y="4600763"/>
            <a:ext cx="2418190" cy="3899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 smtClean="0"/>
              <a:t>Chọn</a:t>
            </a:r>
            <a:r>
              <a:rPr lang="en-US" sz="1600" dirty="0" smtClean="0"/>
              <a:t> </a:t>
            </a:r>
            <a:r>
              <a:rPr lang="en-US" sz="1600" dirty="0" err="1" smtClean="0"/>
              <a:t>ảnh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</a:t>
            </a:r>
            <a:r>
              <a:rPr lang="en-US" sz="1600" dirty="0" err="1" smtClean="0"/>
              <a:t>thư</a:t>
            </a:r>
            <a:r>
              <a:rPr lang="en-US" sz="1600" dirty="0" smtClean="0"/>
              <a:t> </a:t>
            </a:r>
            <a:r>
              <a:rPr lang="en-US" sz="1600" dirty="0" err="1" smtClean="0"/>
              <a:t>viện</a:t>
            </a:r>
            <a:endParaRPr lang="vi-VN" sz="1600" dirty="0"/>
          </a:p>
        </p:txBody>
      </p:sp>
      <p:sp>
        <p:nvSpPr>
          <p:cNvPr id="7" name="Google Shape;2170;p41"/>
          <p:cNvSpPr txBox="1">
            <a:spLocks/>
          </p:cNvSpPr>
          <p:nvPr/>
        </p:nvSpPr>
        <p:spPr>
          <a:xfrm>
            <a:off x="1503681" y="4600763"/>
            <a:ext cx="2346114" cy="3899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 smtClean="0"/>
              <a:t>Sử</a:t>
            </a:r>
            <a:r>
              <a:rPr lang="en-US" sz="1600" dirty="0" smtClean="0"/>
              <a:t> </a:t>
            </a:r>
            <a:r>
              <a:rPr lang="en-US" sz="1600" dirty="0" err="1" smtClean="0"/>
              <a:t>dụng</a:t>
            </a:r>
            <a:r>
              <a:rPr lang="en-US" sz="1600" dirty="0" smtClean="0"/>
              <a:t> camera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153416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0" y="1818384"/>
            <a:ext cx="8478173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 dirty="0"/>
              <a:t>5</a:t>
            </a:r>
            <a:r>
              <a:rPr lang="en-US" sz="4000" dirty="0" smtClean="0"/>
              <a:t>. </a:t>
            </a:r>
            <a:r>
              <a:rPr lang="en-US" sz="4000" dirty="0" err="1" smtClean="0"/>
              <a:t>Kết</a:t>
            </a:r>
            <a:r>
              <a:rPr lang="en-US" sz="4000" dirty="0" smtClean="0"/>
              <a:t> </a:t>
            </a:r>
            <a:r>
              <a:rPr lang="en-US" sz="4000" dirty="0" err="1" smtClean="0"/>
              <a:t>luận</a:t>
            </a:r>
            <a:endParaRPr sz="4000" dirty="0"/>
          </a:p>
        </p:txBody>
      </p:sp>
      <p:sp>
        <p:nvSpPr>
          <p:cNvPr id="6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1220929" y="2548401"/>
            <a:ext cx="7257244" cy="679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đạt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 smtClean="0"/>
              <a:t>nghiên</a:t>
            </a:r>
            <a:r>
              <a:rPr lang="en-US" sz="2000" dirty="0" smtClean="0"/>
              <a:t> </a:t>
            </a:r>
            <a:r>
              <a:rPr lang="en-US" sz="2000" dirty="0" err="1"/>
              <a:t>cứu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 smtClean="0"/>
              <a:t>lai</a:t>
            </a:r>
            <a:r>
              <a:rPr lang="en-US" sz="2000" dirty="0" smtClean="0"/>
              <a:t>.</a:t>
            </a:r>
            <a:endParaRPr lang="vi-VN" sz="2000" dirty="0"/>
          </a:p>
        </p:txBody>
      </p:sp>
      <p:pic>
        <p:nvPicPr>
          <p:cNvPr id="4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426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Google Shape;2289;p48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729523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0" name="Google Shape;2290;p48"/>
          <p:cNvGrpSpPr/>
          <p:nvPr/>
        </p:nvGrpSpPr>
        <p:grpSpPr>
          <a:xfrm>
            <a:off x="4147695" y="1627823"/>
            <a:ext cx="480211" cy="397484"/>
            <a:chOff x="2500975" y="4903800"/>
            <a:chExt cx="433325" cy="358675"/>
          </a:xfrm>
        </p:grpSpPr>
        <p:sp>
          <p:nvSpPr>
            <p:cNvPr id="2291" name="Google Shape;2291;p48"/>
            <p:cNvSpPr/>
            <p:nvPr/>
          </p:nvSpPr>
          <p:spPr>
            <a:xfrm>
              <a:off x="2500975" y="4903800"/>
              <a:ext cx="433325" cy="358675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2605150" y="4903800"/>
              <a:ext cx="162525" cy="121125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2670225" y="4948550"/>
              <a:ext cx="97450" cy="70375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48"/>
          <p:cNvGrpSpPr/>
          <p:nvPr/>
        </p:nvGrpSpPr>
        <p:grpSpPr>
          <a:xfrm>
            <a:off x="6827672" y="1588745"/>
            <a:ext cx="382274" cy="475639"/>
            <a:chOff x="7388375" y="5494425"/>
            <a:chExt cx="344950" cy="429200"/>
          </a:xfrm>
        </p:grpSpPr>
        <p:sp>
          <p:nvSpPr>
            <p:cNvPr id="2295" name="Google Shape;2295;p48"/>
            <p:cNvSpPr/>
            <p:nvPr/>
          </p:nvSpPr>
          <p:spPr>
            <a:xfrm>
              <a:off x="7388375" y="5494425"/>
              <a:ext cx="344950" cy="429200"/>
            </a:xfrm>
            <a:custGeom>
              <a:avLst/>
              <a:gdLst/>
              <a:ahLst/>
              <a:cxnLst/>
              <a:rect l="l" t="t" r="r" b="b"/>
              <a:pathLst>
                <a:path w="13798" h="17168" extrusionOk="0">
                  <a:moveTo>
                    <a:pt x="241" y="0"/>
                  </a:moveTo>
                  <a:cubicBezTo>
                    <a:pt x="106" y="0"/>
                    <a:pt x="0" y="120"/>
                    <a:pt x="0" y="256"/>
                  </a:cubicBezTo>
                  <a:lnTo>
                    <a:pt x="0" y="14504"/>
                  </a:lnTo>
                  <a:cubicBezTo>
                    <a:pt x="0" y="14640"/>
                    <a:pt x="106" y="14745"/>
                    <a:pt x="241" y="14760"/>
                  </a:cubicBezTo>
                  <a:lnTo>
                    <a:pt x="1309" y="14760"/>
                  </a:lnTo>
                  <a:lnTo>
                    <a:pt x="1309" y="15708"/>
                  </a:lnTo>
                  <a:cubicBezTo>
                    <a:pt x="1309" y="15843"/>
                    <a:pt x="1430" y="15964"/>
                    <a:pt x="1565" y="15964"/>
                  </a:cubicBezTo>
                  <a:lnTo>
                    <a:pt x="2633" y="15964"/>
                  </a:lnTo>
                  <a:lnTo>
                    <a:pt x="2633" y="16912"/>
                  </a:lnTo>
                  <a:cubicBezTo>
                    <a:pt x="2618" y="17047"/>
                    <a:pt x="2739" y="17167"/>
                    <a:pt x="2874" y="17167"/>
                  </a:cubicBezTo>
                  <a:lnTo>
                    <a:pt x="13542" y="17167"/>
                  </a:lnTo>
                  <a:cubicBezTo>
                    <a:pt x="13677" y="17167"/>
                    <a:pt x="13797" y="17047"/>
                    <a:pt x="13797" y="16912"/>
                  </a:cubicBezTo>
                  <a:lnTo>
                    <a:pt x="13797" y="5732"/>
                  </a:lnTo>
                  <a:cubicBezTo>
                    <a:pt x="13797" y="5559"/>
                    <a:pt x="13670" y="5473"/>
                    <a:pt x="13542" y="5473"/>
                  </a:cubicBezTo>
                  <a:cubicBezTo>
                    <a:pt x="13414" y="5473"/>
                    <a:pt x="13286" y="5559"/>
                    <a:pt x="13286" y="5732"/>
                  </a:cubicBezTo>
                  <a:lnTo>
                    <a:pt x="13286" y="16656"/>
                  </a:lnTo>
                  <a:lnTo>
                    <a:pt x="3130" y="16656"/>
                  </a:lnTo>
                  <a:lnTo>
                    <a:pt x="3130" y="2919"/>
                  </a:lnTo>
                  <a:lnTo>
                    <a:pt x="13286" y="2919"/>
                  </a:lnTo>
                  <a:lnTo>
                    <a:pt x="13286" y="4634"/>
                  </a:lnTo>
                  <a:cubicBezTo>
                    <a:pt x="13286" y="4770"/>
                    <a:pt x="13406" y="4875"/>
                    <a:pt x="13542" y="4875"/>
                  </a:cubicBezTo>
                  <a:lnTo>
                    <a:pt x="13542" y="4890"/>
                  </a:lnTo>
                  <a:cubicBezTo>
                    <a:pt x="13692" y="4890"/>
                    <a:pt x="13797" y="4785"/>
                    <a:pt x="13797" y="4634"/>
                  </a:cubicBezTo>
                  <a:lnTo>
                    <a:pt x="13797" y="2663"/>
                  </a:lnTo>
                  <a:cubicBezTo>
                    <a:pt x="13797" y="2513"/>
                    <a:pt x="13692" y="2407"/>
                    <a:pt x="13542" y="2407"/>
                  </a:cubicBezTo>
                  <a:lnTo>
                    <a:pt x="12488" y="2407"/>
                  </a:lnTo>
                  <a:lnTo>
                    <a:pt x="12488" y="1459"/>
                  </a:lnTo>
                  <a:cubicBezTo>
                    <a:pt x="12488" y="1309"/>
                    <a:pt x="12368" y="1204"/>
                    <a:pt x="12233" y="1204"/>
                  </a:cubicBezTo>
                  <a:lnTo>
                    <a:pt x="11164" y="1204"/>
                  </a:lnTo>
                  <a:lnTo>
                    <a:pt x="11164" y="256"/>
                  </a:lnTo>
                  <a:cubicBezTo>
                    <a:pt x="11164" y="105"/>
                    <a:pt x="11059" y="0"/>
                    <a:pt x="10924" y="0"/>
                  </a:cubicBezTo>
                  <a:lnTo>
                    <a:pt x="6545" y="0"/>
                  </a:lnTo>
                  <a:cubicBezTo>
                    <a:pt x="6229" y="30"/>
                    <a:pt x="6229" y="481"/>
                    <a:pt x="6545" y="497"/>
                  </a:cubicBezTo>
                  <a:lnTo>
                    <a:pt x="10668" y="497"/>
                  </a:lnTo>
                  <a:lnTo>
                    <a:pt x="10668" y="1204"/>
                  </a:lnTo>
                  <a:lnTo>
                    <a:pt x="1565" y="1204"/>
                  </a:lnTo>
                  <a:cubicBezTo>
                    <a:pt x="1430" y="1204"/>
                    <a:pt x="1309" y="1324"/>
                    <a:pt x="1324" y="1459"/>
                  </a:cubicBezTo>
                  <a:lnTo>
                    <a:pt x="1324" y="8200"/>
                  </a:lnTo>
                  <a:cubicBezTo>
                    <a:pt x="1302" y="8381"/>
                    <a:pt x="1434" y="8471"/>
                    <a:pt x="1567" y="8471"/>
                  </a:cubicBezTo>
                  <a:cubicBezTo>
                    <a:pt x="1701" y="8471"/>
                    <a:pt x="1836" y="8381"/>
                    <a:pt x="1821" y="8200"/>
                  </a:cubicBezTo>
                  <a:lnTo>
                    <a:pt x="1821" y="1715"/>
                  </a:lnTo>
                  <a:lnTo>
                    <a:pt x="11977" y="1715"/>
                  </a:lnTo>
                  <a:lnTo>
                    <a:pt x="11977" y="2407"/>
                  </a:lnTo>
                  <a:lnTo>
                    <a:pt x="2874" y="2407"/>
                  </a:lnTo>
                  <a:cubicBezTo>
                    <a:pt x="2739" y="2407"/>
                    <a:pt x="2618" y="2528"/>
                    <a:pt x="2633" y="2663"/>
                  </a:cubicBezTo>
                  <a:lnTo>
                    <a:pt x="2633" y="15452"/>
                  </a:lnTo>
                  <a:lnTo>
                    <a:pt x="1821" y="15452"/>
                  </a:lnTo>
                  <a:lnTo>
                    <a:pt x="1821" y="9298"/>
                  </a:lnTo>
                  <a:cubicBezTo>
                    <a:pt x="1836" y="9110"/>
                    <a:pt x="1701" y="9016"/>
                    <a:pt x="1565" y="9016"/>
                  </a:cubicBezTo>
                  <a:cubicBezTo>
                    <a:pt x="1430" y="9016"/>
                    <a:pt x="1294" y="9110"/>
                    <a:pt x="1309" y="9298"/>
                  </a:cubicBezTo>
                  <a:lnTo>
                    <a:pt x="1309" y="14248"/>
                  </a:lnTo>
                  <a:lnTo>
                    <a:pt x="497" y="14248"/>
                  </a:lnTo>
                  <a:lnTo>
                    <a:pt x="497" y="497"/>
                  </a:lnTo>
                  <a:lnTo>
                    <a:pt x="5447" y="497"/>
                  </a:lnTo>
                  <a:cubicBezTo>
                    <a:pt x="5748" y="481"/>
                    <a:pt x="5748" y="30"/>
                    <a:pt x="5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7492575" y="5588825"/>
              <a:ext cx="208025" cy="75250"/>
            </a:xfrm>
            <a:custGeom>
              <a:avLst/>
              <a:gdLst/>
              <a:ahLst/>
              <a:cxnLst/>
              <a:rect l="l" t="t" r="r" b="b"/>
              <a:pathLst>
                <a:path w="8321" h="3010" extrusionOk="0">
                  <a:moveTo>
                    <a:pt x="7809" y="497"/>
                  </a:moveTo>
                  <a:lnTo>
                    <a:pt x="7809" y="2513"/>
                  </a:lnTo>
                  <a:lnTo>
                    <a:pt x="497" y="2513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2769"/>
                  </a:lnTo>
                  <a:cubicBezTo>
                    <a:pt x="0" y="2904"/>
                    <a:pt x="105" y="3010"/>
                    <a:pt x="256" y="3010"/>
                  </a:cubicBezTo>
                  <a:lnTo>
                    <a:pt x="8080" y="3010"/>
                  </a:lnTo>
                  <a:cubicBezTo>
                    <a:pt x="8215" y="3010"/>
                    <a:pt x="8320" y="2904"/>
                    <a:pt x="8320" y="2769"/>
                  </a:cubicBezTo>
                  <a:lnTo>
                    <a:pt x="8320" y="256"/>
                  </a:lnTo>
                  <a:cubicBezTo>
                    <a:pt x="8320" y="106"/>
                    <a:pt x="8200" y="1"/>
                    <a:pt x="8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7492575" y="5682475"/>
              <a:ext cx="97050" cy="92950"/>
            </a:xfrm>
            <a:custGeom>
              <a:avLst/>
              <a:gdLst/>
              <a:ahLst/>
              <a:cxnLst/>
              <a:rect l="l" t="t" r="r" b="b"/>
              <a:pathLst>
                <a:path w="3882" h="3718" extrusionOk="0">
                  <a:moveTo>
                    <a:pt x="3385" y="497"/>
                  </a:moveTo>
                  <a:lnTo>
                    <a:pt x="3385" y="3206"/>
                  </a:lnTo>
                  <a:lnTo>
                    <a:pt x="497" y="3206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7"/>
                  </a:cubicBezTo>
                  <a:lnTo>
                    <a:pt x="0" y="3461"/>
                  </a:lnTo>
                  <a:cubicBezTo>
                    <a:pt x="0" y="3597"/>
                    <a:pt x="105" y="3717"/>
                    <a:pt x="256" y="3717"/>
                  </a:cubicBezTo>
                  <a:lnTo>
                    <a:pt x="3641" y="3717"/>
                  </a:lnTo>
                  <a:cubicBezTo>
                    <a:pt x="3777" y="3717"/>
                    <a:pt x="3882" y="3597"/>
                    <a:pt x="3882" y="3461"/>
                  </a:cubicBezTo>
                  <a:lnTo>
                    <a:pt x="3882" y="242"/>
                  </a:lnTo>
                  <a:cubicBezTo>
                    <a:pt x="3882" y="106"/>
                    <a:pt x="3777" y="1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7607525" y="5682450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1"/>
                  </a:moveTo>
                  <a:cubicBezTo>
                    <a:pt x="0" y="1"/>
                    <a:pt x="0" y="500"/>
                    <a:pt x="324" y="500"/>
                  </a:cubicBezTo>
                  <a:cubicBezTo>
                    <a:pt x="333" y="500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500"/>
                    <a:pt x="3494" y="500"/>
                  </a:cubicBezTo>
                  <a:cubicBezTo>
                    <a:pt x="3819" y="500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3" y="1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7608050" y="57092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607525" y="5735875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0"/>
                  </a:moveTo>
                  <a:cubicBezTo>
                    <a:pt x="0" y="0"/>
                    <a:pt x="0" y="499"/>
                    <a:pt x="324" y="499"/>
                  </a:cubicBezTo>
                  <a:cubicBezTo>
                    <a:pt x="333" y="499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499"/>
                    <a:pt x="3494" y="499"/>
                  </a:cubicBezTo>
                  <a:cubicBezTo>
                    <a:pt x="3819" y="499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3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607525" y="57625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608050" y="5789675"/>
              <a:ext cx="94425" cy="12450"/>
            </a:xfrm>
            <a:custGeom>
              <a:avLst/>
              <a:gdLst/>
              <a:ahLst/>
              <a:cxnLst/>
              <a:rect l="l" t="t" r="r" b="b"/>
              <a:pathLst>
                <a:path w="3777" h="498" extrusionOk="0">
                  <a:moveTo>
                    <a:pt x="331" y="1"/>
                  </a:moveTo>
                  <a:cubicBezTo>
                    <a:pt x="0" y="1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1"/>
                    <a:pt x="3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08050" y="58164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07525" y="58430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0"/>
                  </a:moveTo>
                  <a:cubicBezTo>
                    <a:pt x="0" y="0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607525" y="58697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490300" y="5789675"/>
              <a:ext cx="101600" cy="12450"/>
            </a:xfrm>
            <a:custGeom>
              <a:avLst/>
              <a:gdLst/>
              <a:ahLst/>
              <a:cxnLst/>
              <a:rect l="l" t="t" r="r" b="b"/>
              <a:pathLst>
                <a:path w="4064" h="498" extrusionOk="0">
                  <a:moveTo>
                    <a:pt x="3746" y="1"/>
                  </a:moveTo>
                  <a:cubicBezTo>
                    <a:pt x="3742" y="1"/>
                    <a:pt x="3737" y="1"/>
                    <a:pt x="3732" y="1"/>
                  </a:cubicBezTo>
                  <a:lnTo>
                    <a:pt x="347" y="1"/>
                  </a:lnTo>
                  <a:cubicBezTo>
                    <a:pt x="1" y="1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58" y="497"/>
                    <a:pt x="4063" y="1"/>
                    <a:pt x="3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7490300" y="5816400"/>
              <a:ext cx="101600" cy="12425"/>
            </a:xfrm>
            <a:custGeom>
              <a:avLst/>
              <a:gdLst/>
              <a:ahLst/>
              <a:cxnLst/>
              <a:rect l="l" t="t" r="r" b="b"/>
              <a:pathLst>
                <a:path w="4064" h="497" extrusionOk="0">
                  <a:moveTo>
                    <a:pt x="347" y="0"/>
                  </a:moveTo>
                  <a:cubicBezTo>
                    <a:pt x="1" y="0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63" y="497"/>
                    <a:pt x="4063" y="0"/>
                    <a:pt x="3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7489800" y="58430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7489800" y="58697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1"/>
                  </a:moveTo>
                  <a:cubicBezTo>
                    <a:pt x="0" y="1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2"/>
                  </a:cubicBezTo>
                  <a:lnTo>
                    <a:pt x="367" y="2"/>
                  </a:lnTo>
                  <a:cubicBezTo>
                    <a:pt x="357" y="1"/>
                    <a:pt x="348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0" name="Google Shape;2310;p48"/>
          <p:cNvGrpSpPr/>
          <p:nvPr/>
        </p:nvGrpSpPr>
        <p:grpSpPr>
          <a:xfrm>
            <a:off x="1510966" y="1588371"/>
            <a:ext cx="323068" cy="476387"/>
            <a:chOff x="3510200" y="2026000"/>
            <a:chExt cx="291525" cy="429875"/>
          </a:xfrm>
        </p:grpSpPr>
        <p:sp>
          <p:nvSpPr>
            <p:cNvPr id="2311" name="Google Shape;2311;p48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3" name="Google Shape;2313;p48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314" name="Google Shape;2314;p48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8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8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8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8" name="Google Shape;2318;p48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9" name="Google Shape;2319;p4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>
            <a:off x="5966042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48"/>
          <p:cNvSpPr txBox="1">
            <a:spLocks noGrp="1"/>
          </p:cNvSpPr>
          <p:nvPr>
            <p:ph type="subTitle" idx="1"/>
          </p:nvPr>
        </p:nvSpPr>
        <p:spPr>
          <a:xfrm>
            <a:off x="608966" y="3245577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</a:t>
            </a:r>
            <a:endParaRPr dirty="0"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2"/>
          </p:nvPr>
        </p:nvSpPr>
        <p:spPr>
          <a:xfrm>
            <a:off x="544025" y="3593329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Nghiên cứu tổng quan về mô hình học sâu</a:t>
            </a:r>
            <a:endParaRPr dirty="0"/>
          </a:p>
        </p:txBody>
      </p:sp>
      <p:sp>
        <p:nvSpPr>
          <p:cNvPr id="2323" name="Google Shape;2323;p48"/>
          <p:cNvSpPr txBox="1">
            <a:spLocks noGrp="1"/>
          </p:cNvSpPr>
          <p:nvPr>
            <p:ph type="subTitle" idx="3"/>
          </p:nvPr>
        </p:nvSpPr>
        <p:spPr>
          <a:xfrm>
            <a:off x="3033871" y="3245577"/>
            <a:ext cx="2818762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công cụ phần mềm trong nhận diện khuôn mặt</a:t>
            </a:r>
            <a:endParaRPr dirty="0"/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4"/>
          </p:nvPr>
        </p:nvSpPr>
        <p:spPr>
          <a:xfrm>
            <a:off x="3332652" y="3651123"/>
            <a:ext cx="2305544" cy="98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Thư viện Dlib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Mô hình RetinaFace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Mô hình MTCNN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Công cụ FaceAPI</a:t>
            </a:r>
            <a:endParaRPr dirty="0"/>
          </a:p>
        </p:txBody>
      </p:sp>
      <p:sp>
        <p:nvSpPr>
          <p:cNvPr id="2325" name="Google Shape;2325;p48"/>
          <p:cNvSpPr txBox="1">
            <a:spLocks noGrp="1"/>
          </p:cNvSpPr>
          <p:nvPr>
            <p:ph type="subTitle" idx="5"/>
          </p:nvPr>
        </p:nvSpPr>
        <p:spPr>
          <a:xfrm>
            <a:off x="5801462" y="3245577"/>
            <a:ext cx="2796641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Hệ thống nhận diện khuôn mặt trả về thông tin</a:t>
            </a:r>
            <a:endParaRPr dirty="0"/>
          </a:p>
        </p:txBody>
      </p:sp>
      <p:sp>
        <p:nvSpPr>
          <p:cNvPr id="2326" name="Google Shape;2326;p48"/>
          <p:cNvSpPr txBox="1">
            <a:spLocks noGrp="1"/>
          </p:cNvSpPr>
          <p:nvPr>
            <p:ph type="subTitle" idx="6"/>
          </p:nvPr>
        </p:nvSpPr>
        <p:spPr>
          <a:xfrm>
            <a:off x="6066946" y="3721977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Sử dụng Dlib và Elasticsearch</a:t>
            </a:r>
            <a:endParaRPr dirty="0"/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7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29" name="Google Shape;2329;p48"/>
          <p:cNvSpPr txBox="1">
            <a:spLocks noGrp="1"/>
          </p:cNvSpPr>
          <p:nvPr>
            <p:ph type="title" idx="8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6" name="Google Shape;2396;p51"/>
          <p:cNvSpPr txBox="1">
            <a:spLocks/>
          </p:cNvSpPr>
          <p:nvPr/>
        </p:nvSpPr>
        <p:spPr>
          <a:xfrm>
            <a:off x="791656" y="17420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5.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Kết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luận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47" name="Google Shape;2468;p52"/>
          <p:cNvSpPr txBox="1"/>
          <p:nvPr/>
        </p:nvSpPr>
        <p:spPr>
          <a:xfrm>
            <a:off x="729523" y="74157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Kết quả đạt được :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48" name="Google Shape;47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1" grpId="0" build="p"/>
      <p:bldP spid="2322" grpId="0" build="p"/>
      <p:bldP spid="2323" grpId="0" build="p"/>
      <p:bldP spid="2324" grpId="0" uiExpand="1" build="p"/>
      <p:bldP spid="2325" grpId="0" build="p"/>
      <p:bldP spid="2326" grpId="0" build="p"/>
      <p:bldP spid="2327" grpId="0"/>
      <p:bldP spid="2328" grpId="0"/>
      <p:bldP spid="2329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24336" y="949653"/>
            <a:ext cx="5680799" cy="551671"/>
          </a:xfrm>
        </p:spPr>
        <p:txBody>
          <a:bodyPr/>
          <a:lstStyle/>
          <a:p>
            <a:r>
              <a:rPr lang="en-US" sz="2000" dirty="0" smtClean="0"/>
              <a:t>KHOA CÔNG NGHỆ THÔNG TIN</a:t>
            </a:r>
            <a:endParaRPr lang="en-US" sz="2000" dirty="0"/>
          </a:p>
        </p:txBody>
      </p:sp>
      <p:sp>
        <p:nvSpPr>
          <p:cNvPr id="7" name="Google Shape;2128;p38"/>
          <p:cNvSpPr txBox="1">
            <a:spLocks/>
          </p:cNvSpPr>
          <p:nvPr/>
        </p:nvSpPr>
        <p:spPr>
          <a:xfrm>
            <a:off x="856884" y="1784413"/>
            <a:ext cx="7556911" cy="183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2400" u="sng" dirty="0" smtClean="0">
                <a:solidFill>
                  <a:srgbClr val="426788"/>
                </a:solidFill>
              </a:rPr>
              <a:t>ĐỀ TÀI</a:t>
            </a:r>
            <a:r>
              <a:rPr lang="en-US" sz="2400" dirty="0" smtClean="0">
                <a:solidFill>
                  <a:srgbClr val="426788"/>
                </a:solidFill>
              </a:rPr>
              <a:t> :</a:t>
            </a:r>
            <a:r>
              <a:rPr lang="en-US" sz="2400" u="sng" dirty="0" smtClean="0">
                <a:solidFill>
                  <a:srgbClr val="426788"/>
                </a:solidFill>
              </a:rPr>
              <a:t> </a:t>
            </a:r>
            <a:endParaRPr lang="en-US" sz="2400" dirty="0">
              <a:solidFill>
                <a:srgbClr val="426788"/>
              </a:solidFill>
            </a:endParaRPr>
          </a:p>
          <a:p>
            <a:pPr>
              <a:lnSpc>
                <a:spcPts val="3000"/>
              </a:lnSpc>
              <a:spcBef>
                <a:spcPts val="300"/>
              </a:spcBef>
              <a:spcAft>
                <a:spcPts val="300"/>
              </a:spcAft>
            </a:pPr>
            <a:r>
              <a:rPr lang="de-DE" sz="2000" b="1" dirty="0" smtClean="0">
                <a:solidFill>
                  <a:srgbClr val="FF0000"/>
                </a:solidFill>
              </a:rPr>
              <a:t>NGHIÊN CỨU MÔ HÌNH HỌC SÂU ĐỂ XÂY DỰNG HỆ THỐNG NHẬN DIỆN KHUÔN MẶT</a:t>
            </a:r>
            <a:endParaRPr lang="en-US" sz="2000" dirty="0">
              <a:solidFill>
                <a:srgbClr val="EE1825"/>
              </a:solidFill>
            </a:endParaRPr>
          </a:p>
        </p:txBody>
      </p:sp>
      <p:sp>
        <p:nvSpPr>
          <p:cNvPr id="8" name="Google Shape;2128;p38"/>
          <p:cNvSpPr txBox="1">
            <a:spLocks/>
          </p:cNvSpPr>
          <p:nvPr/>
        </p:nvSpPr>
        <p:spPr>
          <a:xfrm>
            <a:off x="1843547" y="212626"/>
            <a:ext cx="6808839" cy="73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ĐẠI HỌC CÔNG NGHIỆP HÀ NỘI</a:t>
            </a:r>
          </a:p>
        </p:txBody>
      </p:sp>
      <p:sp>
        <p:nvSpPr>
          <p:cNvPr id="19" name="Google Shape;2128;p38"/>
          <p:cNvSpPr txBox="1">
            <a:spLocks/>
          </p:cNvSpPr>
          <p:nvPr/>
        </p:nvSpPr>
        <p:spPr>
          <a:xfrm>
            <a:off x="379980" y="4566497"/>
            <a:ext cx="1844356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Đồ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án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tốt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nghiệp</a:t>
            </a:r>
            <a:endParaRPr lang="en-US" sz="1400" b="1" dirty="0" smtClean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MS Gothic" panose="020B0609070205080204" pitchFamily="49" charset="-128"/>
              <a:cs typeface="Segoe UI" panose="020B0502040204020203" pitchFamily="34" charset="0"/>
            </a:endParaRPr>
          </a:p>
        </p:txBody>
      </p:sp>
      <p:sp>
        <p:nvSpPr>
          <p:cNvPr id="20" name="Google Shape;2128;p38"/>
          <p:cNvSpPr txBox="1">
            <a:spLocks/>
          </p:cNvSpPr>
          <p:nvPr/>
        </p:nvSpPr>
        <p:spPr>
          <a:xfrm>
            <a:off x="2750143" y="4566497"/>
            <a:ext cx="3258630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Hà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Nội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,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ngày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tháng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05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năm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2023</a:t>
            </a:r>
          </a:p>
        </p:txBody>
      </p:sp>
      <p:sp>
        <p:nvSpPr>
          <p:cNvPr id="21" name="Google Shape;2128;p38"/>
          <p:cNvSpPr txBox="1">
            <a:spLocks/>
          </p:cNvSpPr>
          <p:nvPr/>
        </p:nvSpPr>
        <p:spPr>
          <a:xfrm>
            <a:off x="6419793" y="4566497"/>
            <a:ext cx="2520643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Khoa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Công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Nghệ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Thông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Tin</a:t>
            </a:r>
          </a:p>
        </p:txBody>
      </p:sp>
      <p:pic>
        <p:nvPicPr>
          <p:cNvPr id="9" name="Google Shape;472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4410" y="212626"/>
            <a:ext cx="1229980" cy="1195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04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4693757" y="112394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Chính xác và tốc độ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4687354" y="1421327"/>
            <a:ext cx="3783671" cy="38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Cải thiện độ chính xác và tốc độ nhận diện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694057" y="1846127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Realtime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4687354" y="2161784"/>
            <a:ext cx="3517200" cy="53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Tự động Realtime với Camera để nhận diện ngay lập tức và định danh sinh viên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8" name="Google Shape;2338;p49"/>
          <p:cNvSpPr/>
          <p:nvPr/>
        </p:nvSpPr>
        <p:spPr>
          <a:xfrm>
            <a:off x="4694057" y="2801338"/>
            <a:ext cx="3517200" cy="32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Ứng dụng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9" name="Google Shape;2339;p49"/>
          <p:cNvSpPr/>
          <p:nvPr/>
        </p:nvSpPr>
        <p:spPr>
          <a:xfrm>
            <a:off x="4694057" y="3082447"/>
            <a:ext cx="3517500" cy="31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Áp dụng điểm danh sinh viên trên lớp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2" name="Google Shape;2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638165" y="1453818"/>
            <a:ext cx="2608229" cy="81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946960">
            <a:off x="1605258" y="1434448"/>
            <a:ext cx="792263" cy="216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50340" flipH="1">
            <a:off x="1640073" y="2593578"/>
            <a:ext cx="612957" cy="1163177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9"/>
          <p:cNvSpPr txBox="1"/>
          <p:nvPr/>
        </p:nvSpPr>
        <p:spPr>
          <a:xfrm>
            <a:off x="3802769" y="1060240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3831294" y="1839202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3831294" y="2850413"/>
            <a:ext cx="1061100" cy="52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0" name="Google Shape;2350;p49"/>
          <p:cNvGrpSpPr/>
          <p:nvPr/>
        </p:nvGrpSpPr>
        <p:grpSpPr>
          <a:xfrm>
            <a:off x="1709763" y="4443112"/>
            <a:ext cx="479864" cy="397089"/>
            <a:chOff x="4147560" y="1627920"/>
            <a:chExt cx="479864" cy="397089"/>
          </a:xfrm>
        </p:grpSpPr>
        <p:sp>
          <p:nvSpPr>
            <p:cNvPr id="2351" name="Google Shape;2351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396;p51"/>
          <p:cNvSpPr txBox="1">
            <a:spLocks/>
          </p:cNvSpPr>
          <p:nvPr/>
        </p:nvSpPr>
        <p:spPr>
          <a:xfrm>
            <a:off x="1550108" y="202538"/>
            <a:ext cx="369113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5.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Kết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luận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29" name="Google Shape;2468;p52"/>
          <p:cNvSpPr txBox="1"/>
          <p:nvPr/>
        </p:nvSpPr>
        <p:spPr>
          <a:xfrm>
            <a:off x="729523" y="74157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Hướng nghiên cứu :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30" name="Google Shape;47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334;p49"/>
          <p:cNvSpPr/>
          <p:nvPr/>
        </p:nvSpPr>
        <p:spPr>
          <a:xfrm>
            <a:off x="4722282" y="3471132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Phát triển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5" name="Google Shape;2335;p49"/>
          <p:cNvSpPr/>
          <p:nvPr/>
        </p:nvSpPr>
        <p:spPr>
          <a:xfrm>
            <a:off x="4715879" y="3768511"/>
            <a:ext cx="3822973" cy="75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b="0" i="0" u="none" strike="noStrike" cap="none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Phát triển trên các nền tảng khác nhau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Cho phép nhận diện được khuôn mặt khi đeo khẩu trang hoặc đeo kính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346;p49"/>
          <p:cNvSpPr txBox="1"/>
          <p:nvPr/>
        </p:nvSpPr>
        <p:spPr>
          <a:xfrm>
            <a:off x="3831294" y="3559182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accent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 dirty="0">
              <a:solidFill>
                <a:schemeClr val="accent2"/>
              </a:solidFill>
              <a:sym typeface="Arial"/>
            </a:endParaRPr>
          </a:p>
        </p:txBody>
      </p:sp>
      <p:pic>
        <p:nvPicPr>
          <p:cNvPr id="38" name="Google Shape;2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1642630" y="3524270"/>
            <a:ext cx="711807" cy="592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5" name="Google Shape;2355;p49"/>
          <p:cNvGrpSpPr/>
          <p:nvPr/>
        </p:nvGrpSpPr>
        <p:grpSpPr>
          <a:xfrm>
            <a:off x="600811" y="1490181"/>
            <a:ext cx="2638747" cy="2732027"/>
            <a:chOff x="756928" y="1349375"/>
            <a:chExt cx="2638747" cy="2732027"/>
          </a:xfrm>
        </p:grpSpPr>
        <p:sp>
          <p:nvSpPr>
            <p:cNvPr id="2356" name="Google Shape;2356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" name="Google Shape;2357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" name="Google Shape;2358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" grpId="0"/>
      <p:bldP spid="2335" grpId="0"/>
      <p:bldP spid="2336" grpId="0"/>
      <p:bldP spid="2337" grpId="0"/>
      <p:bldP spid="2338" grpId="0"/>
      <p:bldP spid="2339" grpId="0"/>
      <p:bldP spid="2346" grpId="0"/>
      <p:bldP spid="2347" grpId="0"/>
      <p:bldP spid="2348" grpId="0"/>
      <p:bldP spid="29" grpId="0"/>
      <p:bldP spid="34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717;p62"/>
          <p:cNvSpPr txBox="1">
            <a:spLocks/>
          </p:cNvSpPr>
          <p:nvPr/>
        </p:nvSpPr>
        <p:spPr>
          <a:xfrm>
            <a:off x="2547827" y="559969"/>
            <a:ext cx="4756222" cy="172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4000" smtClean="0"/>
              <a:t>THANK YOU</a:t>
            </a:r>
            <a:br>
              <a:rPr lang="en-US" sz="4000" smtClean="0"/>
            </a:br>
            <a:r>
              <a:rPr lang="en-US" sz="4000" smtClean="0">
                <a:solidFill>
                  <a:srgbClr val="FF0000"/>
                </a:solidFill>
              </a:rPr>
              <a:t>FOR WATCHING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8" name="Google Shape;2204;p44"/>
          <p:cNvSpPr txBox="1"/>
          <p:nvPr/>
        </p:nvSpPr>
        <p:spPr>
          <a:xfrm>
            <a:off x="2547827" y="2397511"/>
            <a:ext cx="4098300" cy="1148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Em xin chân thành cảm ơn hội đồng thầy cô đã lắng nghe và theo dõi bài thuyết trình của em.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9" name="Google Shape;2128;p38"/>
          <p:cNvSpPr txBox="1">
            <a:spLocks/>
          </p:cNvSpPr>
          <p:nvPr/>
        </p:nvSpPr>
        <p:spPr>
          <a:xfrm>
            <a:off x="379980" y="4566497"/>
            <a:ext cx="1844356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Đồ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án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tốt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nghiệp</a:t>
            </a:r>
            <a:endParaRPr lang="en-US" sz="1400" b="1" dirty="0" smtClean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MS Gothic" panose="020B0609070205080204" pitchFamily="49" charset="-128"/>
              <a:cs typeface="Segoe UI" panose="020B0502040204020203" pitchFamily="34" charset="0"/>
            </a:endParaRPr>
          </a:p>
        </p:txBody>
      </p:sp>
      <p:sp>
        <p:nvSpPr>
          <p:cNvPr id="40" name="Google Shape;2128;p38"/>
          <p:cNvSpPr txBox="1">
            <a:spLocks/>
          </p:cNvSpPr>
          <p:nvPr/>
        </p:nvSpPr>
        <p:spPr>
          <a:xfrm>
            <a:off x="2750143" y="4566497"/>
            <a:ext cx="3258630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Hà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Nội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,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ngày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tháng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05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năm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2023</a:t>
            </a:r>
          </a:p>
        </p:txBody>
      </p:sp>
      <p:sp>
        <p:nvSpPr>
          <p:cNvPr id="41" name="Google Shape;2128;p38"/>
          <p:cNvSpPr txBox="1">
            <a:spLocks/>
          </p:cNvSpPr>
          <p:nvPr/>
        </p:nvSpPr>
        <p:spPr>
          <a:xfrm>
            <a:off x="6419793" y="4566497"/>
            <a:ext cx="2520643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Khoa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Công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Nghệ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Thông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Tin</a:t>
            </a:r>
          </a:p>
        </p:txBody>
      </p:sp>
      <p:pic>
        <p:nvPicPr>
          <p:cNvPr id="42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004393" y="327370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671300" y="3328481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11099" y="1548144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938721" y="1566355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138872" y="1648159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4880179" y="3325604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813288" y="1631655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1548657" y="3407185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88456" y="1613447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014669" y="171346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5870396" y="317560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Kết luận</a:t>
            </a:r>
            <a:endParaRPr dirty="0"/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5870395" y="3481099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lai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850088" y="1631655"/>
            <a:ext cx="2149935" cy="915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công cụ phần mềm được sử dụng trong nhận dạng khuôn mặt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534043" y="3230384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Thực nghiệm và đánh giá </a:t>
            </a:r>
            <a:endParaRPr dirty="0"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2534043" y="3535879"/>
            <a:ext cx="1945213" cy="857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Xây dựng hệ thống nhận diện khuôn mặt trả về thông tin</a:t>
            </a:r>
            <a:endParaRPr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173842" y="143649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173843" y="1737997"/>
            <a:ext cx="1945202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Lý do chọn đề tài, mục tiêu, đối tượng và phạm vi, kết quả dự kiến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004881" y="1536512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Nghiên cứu mô hình học sâu</a:t>
            </a:r>
            <a:endParaRPr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004896" y="1838012"/>
            <a:ext cx="1864632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endParaRPr dirty="0"/>
          </a:p>
        </p:txBody>
      </p:sp>
      <p:pic>
        <p:nvPicPr>
          <p:cNvPr id="35" name="Google Shape;47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8" grpId="0"/>
      <p:bldP spid="2150" grpId="0"/>
      <p:bldP spid="2151" grpId="0"/>
      <p:bldP spid="2152" grpId="0"/>
      <p:bldP spid="2153" grpId="0"/>
      <p:bldP spid="2154" grpId="0"/>
      <p:bldP spid="2155" grpId="0" build="p"/>
      <p:bldP spid="2158" grpId="0"/>
      <p:bldP spid="2160" grpId="0"/>
      <p:bldP spid="2161" grpId="0" build="p"/>
      <p:bldP spid="2162" grpId="0"/>
      <p:bldP spid="2163" grpId="0" build="p"/>
      <p:bldP spid="2164" grpId="0"/>
      <p:bldP spid="216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1049573" y="1106934"/>
            <a:ext cx="5152303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1. Tổng quan</a:t>
            </a:r>
            <a:endParaRPr sz="4000" dirty="0"/>
          </a:p>
        </p:txBody>
      </p:sp>
      <p:pic>
        <p:nvPicPr>
          <p:cNvPr id="6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OCIOLOGY H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73" y="1993760"/>
            <a:ext cx="6046697" cy="19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Lý do chọn đề tài</a:t>
            </a:r>
            <a:endParaRPr dirty="0"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61684" y="2219454"/>
            <a:ext cx="1141111" cy="5188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 smtClean="0"/>
              <a:t>Hấp</a:t>
            </a:r>
            <a:r>
              <a:rPr lang="en-US" sz="1700" dirty="0" smtClean="0"/>
              <a:t> </a:t>
            </a:r>
            <a:r>
              <a:rPr lang="en-US" sz="1700" dirty="0" err="1" smtClean="0"/>
              <a:t>dẫn</a:t>
            </a:r>
            <a:endParaRPr sz="1700" dirty="0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2752167" y="2239635"/>
            <a:ext cx="1178640" cy="489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endParaRPr dirty="0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1423589" y="4134455"/>
            <a:ext cx="2165268" cy="4806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tiễn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64479" y="1097056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2749604" y="1097017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771619" y="3068965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45"/>
          <p:cNvGrpSpPr/>
          <p:nvPr/>
        </p:nvGrpSpPr>
        <p:grpSpPr>
          <a:xfrm>
            <a:off x="1070214" y="1291421"/>
            <a:ext cx="481342" cy="656568"/>
            <a:chOff x="2573298" y="1369091"/>
            <a:chExt cx="578745" cy="789429"/>
          </a:xfrm>
        </p:grpSpPr>
        <p:sp>
          <p:nvSpPr>
            <p:cNvPr id="2227" name="Google Shape;2227;p45"/>
            <p:cNvSpPr/>
            <p:nvPr/>
          </p:nvSpPr>
          <p:spPr>
            <a:xfrm>
              <a:off x="2573298" y="1369091"/>
              <a:ext cx="563837" cy="179725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2573574" y="1979348"/>
              <a:ext cx="578469" cy="179173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2640718" y="1548826"/>
              <a:ext cx="457150" cy="429958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5"/>
          <p:cNvGrpSpPr/>
          <p:nvPr/>
        </p:nvGrpSpPr>
        <p:grpSpPr>
          <a:xfrm>
            <a:off x="3141817" y="1336367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3" name="Google Shape;2233;p45"/>
          <p:cNvGrpSpPr/>
          <p:nvPr/>
        </p:nvGrpSpPr>
        <p:grpSpPr>
          <a:xfrm>
            <a:off x="2274034" y="3325218"/>
            <a:ext cx="365368" cy="538762"/>
            <a:chOff x="3510200" y="2026000"/>
            <a:chExt cx="291525" cy="429875"/>
          </a:xfrm>
        </p:grpSpPr>
        <p:sp>
          <p:nvSpPr>
            <p:cNvPr id="2234" name="Google Shape;2234;p45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45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237" name="Google Shape;2237;p45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5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5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5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1" name="Google Shape;2241;p45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Google Shape;4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Nhận diện khuôn mặt để đoán bện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56" y="1302012"/>
            <a:ext cx="3606753" cy="282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8554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7" grpId="0"/>
      <p:bldP spid="2219" grpId="0"/>
      <p:bldP spid="22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61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7" name="Google Shape;2697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61"/>
          <p:cNvSpPr txBox="1">
            <a:spLocks noGrp="1"/>
          </p:cNvSpPr>
          <p:nvPr>
            <p:ph type="title" idx="4294967295"/>
          </p:nvPr>
        </p:nvSpPr>
        <p:spPr>
          <a:xfrm>
            <a:off x="1105478" y="484268"/>
            <a:ext cx="1200948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Mục tiêu</a:t>
            </a:r>
            <a:endParaRPr sz="1600" dirty="0"/>
          </a:p>
        </p:txBody>
      </p:sp>
      <p:sp>
        <p:nvSpPr>
          <p:cNvPr id="2702" name="Google Shape;2702;p61"/>
          <p:cNvSpPr txBox="1">
            <a:spLocks noGrp="1"/>
          </p:cNvSpPr>
          <p:nvPr>
            <p:ph type="subTitle" idx="4294967295"/>
          </p:nvPr>
        </p:nvSpPr>
        <p:spPr>
          <a:xfrm>
            <a:off x="351309" y="903722"/>
            <a:ext cx="2963598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endParaRPr lang="en-US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Python, </a:t>
            </a:r>
            <a:r>
              <a:rPr lang="en-US" dirty="0" err="1" smtClean="0"/>
              <a:t>Elasticsearch</a:t>
            </a:r>
            <a:r>
              <a:rPr lang="en-US" dirty="0" smtClean="0"/>
              <a:t>,…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P</a:t>
            </a:r>
            <a:r>
              <a:rPr lang="en-US" dirty="0" err="1" smtClean="0"/>
              <a:t>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endParaRPr lang="en-US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endParaRPr dirty="0"/>
          </a:p>
        </p:txBody>
      </p:sp>
      <p:sp>
        <p:nvSpPr>
          <p:cNvPr id="2703" name="Google Shape;2703;p61"/>
          <p:cNvSpPr txBox="1">
            <a:spLocks noGrp="1"/>
          </p:cNvSpPr>
          <p:nvPr>
            <p:ph type="title" idx="4294967295"/>
          </p:nvPr>
        </p:nvSpPr>
        <p:spPr>
          <a:xfrm>
            <a:off x="6598735" y="488063"/>
            <a:ext cx="1794769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Kết quả dự kiến</a:t>
            </a:r>
            <a:endParaRPr sz="1600" dirty="0"/>
          </a:p>
        </p:txBody>
      </p:sp>
      <p:sp>
        <p:nvSpPr>
          <p:cNvPr id="2704" name="Google Shape;2704;p61"/>
          <p:cNvSpPr txBox="1">
            <a:spLocks noGrp="1"/>
          </p:cNvSpPr>
          <p:nvPr>
            <p:ph type="subTitle" idx="4294967295"/>
          </p:nvPr>
        </p:nvSpPr>
        <p:spPr>
          <a:xfrm>
            <a:off x="6285043" y="869878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Hệ thống nhận diện khuôn mặt trả về thông tin</a:t>
            </a:r>
            <a:endParaRPr dirty="0"/>
          </a:p>
        </p:txBody>
      </p:sp>
      <p:sp>
        <p:nvSpPr>
          <p:cNvPr id="2705" name="Google Shape;2705;p61"/>
          <p:cNvSpPr txBox="1">
            <a:spLocks noGrp="1"/>
          </p:cNvSpPr>
          <p:nvPr>
            <p:ph type="title" idx="4294967295"/>
          </p:nvPr>
        </p:nvSpPr>
        <p:spPr>
          <a:xfrm>
            <a:off x="6989061" y="3193776"/>
            <a:ext cx="1014119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Phạm vi</a:t>
            </a:r>
            <a:endParaRPr sz="1600" dirty="0"/>
          </a:p>
        </p:txBody>
      </p:sp>
      <p:sp>
        <p:nvSpPr>
          <p:cNvPr id="2706" name="Google Shape;2706;p61"/>
          <p:cNvSpPr txBox="1">
            <a:spLocks noGrp="1"/>
          </p:cNvSpPr>
          <p:nvPr>
            <p:ph type="subTitle" idx="4294967295"/>
          </p:nvPr>
        </p:nvSpPr>
        <p:spPr>
          <a:xfrm>
            <a:off x="6304431" y="3463101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Tập trung vào việc nhận diện khuôn mặt</a:t>
            </a:r>
            <a:endParaRPr dirty="0"/>
          </a:p>
        </p:txBody>
      </p:sp>
      <p:sp>
        <p:nvSpPr>
          <p:cNvPr id="2707" name="Google Shape;2707;p61"/>
          <p:cNvSpPr txBox="1">
            <a:spLocks noGrp="1"/>
          </p:cNvSpPr>
          <p:nvPr>
            <p:ph type="title" idx="4294967295"/>
          </p:nvPr>
        </p:nvSpPr>
        <p:spPr>
          <a:xfrm>
            <a:off x="1109825" y="3193776"/>
            <a:ext cx="1217816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Đối tượng</a:t>
            </a:r>
            <a:endParaRPr sz="1600" dirty="0"/>
          </a:p>
        </p:txBody>
      </p:sp>
      <p:sp>
        <p:nvSpPr>
          <p:cNvPr id="2708" name="Google Shape;2708;p61"/>
          <p:cNvSpPr txBox="1">
            <a:spLocks noGrp="1"/>
          </p:cNvSpPr>
          <p:nvPr>
            <p:ph type="subTitle" idx="4294967295"/>
          </p:nvPr>
        </p:nvSpPr>
        <p:spPr>
          <a:xfrm>
            <a:off x="514314" y="3512517"/>
            <a:ext cx="2474482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mô hình học sâu áp dụng cho việc nhận diện khuôn mặt</a:t>
            </a:r>
            <a:endParaRPr dirty="0"/>
          </a:p>
        </p:txBody>
      </p:sp>
      <p:sp>
        <p:nvSpPr>
          <p:cNvPr id="2709" name="Google Shape;2709;p61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0" name="Google Shape;2710;p61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1" name="Google Shape;2711;p61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2" name="Google Shape;2712;p61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1" name="Google Shape;47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9694" y="1390678"/>
            <a:ext cx="2028900" cy="1714500"/>
          </a:xfrm>
        </p:spPr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pic>
        <p:nvPicPr>
          <p:cNvPr id="5122" name="Picture 2" descr="SOCIOLOGY H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916" y="2524039"/>
            <a:ext cx="1312268" cy="84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6324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5" grpId="0" animBg="1"/>
      <p:bldP spid="2701" grpId="0"/>
      <p:bldP spid="2702" grpId="0" uiExpand="1" build="p"/>
      <p:bldP spid="2703" grpId="0"/>
      <p:bldP spid="2704" grpId="0" build="p"/>
      <p:bldP spid="2705" grpId="0"/>
      <p:bldP spid="2706" grpId="0" build="p"/>
      <p:bldP spid="2707" grpId="0"/>
      <p:bldP spid="2708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 ngôn ngữ, công nghệ sử dụng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" name="Google Shape;1267;p56"/>
          <p:cNvSpPr txBox="1">
            <a:spLocks/>
          </p:cNvSpPr>
          <p:nvPr/>
        </p:nvSpPr>
        <p:spPr>
          <a:xfrm>
            <a:off x="648383" y="1941341"/>
            <a:ext cx="2529164" cy="209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vi-VN" sz="1800" dirty="0" smtClean="0"/>
              <a:t>P</a:t>
            </a:r>
            <a:r>
              <a:rPr lang="en-US" sz="1800" dirty="0" smtClean="0"/>
              <a:t>YTHON</a:t>
            </a:r>
            <a:r>
              <a:rPr lang="vi-VN" sz="1800" dirty="0" smtClean="0"/>
              <a:t> là một </a:t>
            </a:r>
            <a:r>
              <a:rPr lang="vi-VN" sz="1800" dirty="0" smtClean="0">
                <a:solidFill>
                  <a:srgbClr val="628EFF"/>
                </a:solidFill>
              </a:rPr>
              <a:t>ngôn ngữ lập trình </a:t>
            </a:r>
            <a:r>
              <a:rPr lang="en-US" sz="1800" dirty="0" err="1" smtClean="0"/>
              <a:t>bậc</a:t>
            </a:r>
            <a:r>
              <a:rPr lang="en-US" sz="1800" dirty="0" smtClean="0"/>
              <a:t> </a:t>
            </a:r>
            <a:r>
              <a:rPr lang="en-US" sz="1800" dirty="0" err="1" smtClean="0"/>
              <a:t>cao</a:t>
            </a:r>
            <a:r>
              <a:rPr lang="en-US" sz="1800" dirty="0" smtClean="0"/>
              <a:t> </a:t>
            </a:r>
            <a:r>
              <a:rPr lang="en-US" sz="1800" dirty="0" err="1" smtClean="0"/>
              <a:t>cho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mục</a:t>
            </a:r>
            <a:r>
              <a:rPr lang="en-US" sz="1800" dirty="0" smtClean="0"/>
              <a:t> </a:t>
            </a:r>
            <a:r>
              <a:rPr lang="en-US" sz="1800" dirty="0" err="1" smtClean="0"/>
              <a:t>đích</a:t>
            </a:r>
            <a:r>
              <a:rPr lang="en-US" sz="1800" dirty="0" smtClean="0"/>
              <a:t> </a:t>
            </a:r>
            <a:r>
              <a:rPr lang="en-US" sz="1800" dirty="0" err="1" smtClean="0"/>
              <a:t>lập</a:t>
            </a:r>
            <a:r>
              <a:rPr lang="en-US" sz="1800" dirty="0" smtClean="0"/>
              <a:t> </a:t>
            </a:r>
            <a:r>
              <a:rPr lang="en-US" sz="1800" dirty="0" err="1" smtClean="0"/>
              <a:t>trình</a:t>
            </a:r>
            <a:r>
              <a:rPr lang="en-US" sz="1800" dirty="0" smtClean="0"/>
              <a:t> </a:t>
            </a:r>
            <a:r>
              <a:rPr lang="en-US" sz="1800" dirty="0" err="1" smtClean="0"/>
              <a:t>đa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vi-VN" sz="1800" dirty="0" smtClean="0"/>
              <a:t>.</a:t>
            </a:r>
            <a:endParaRPr lang="vi-VN" sz="1800" dirty="0"/>
          </a:p>
        </p:txBody>
      </p:sp>
      <p:grpSp>
        <p:nvGrpSpPr>
          <p:cNvPr id="28" name="Google Shape;1277;p56"/>
          <p:cNvGrpSpPr/>
          <p:nvPr/>
        </p:nvGrpSpPr>
        <p:grpSpPr>
          <a:xfrm>
            <a:off x="720000" y="1501975"/>
            <a:ext cx="2331600" cy="274500"/>
            <a:chOff x="720000" y="540000"/>
            <a:chExt cx="2331600" cy="274500"/>
          </a:xfrm>
        </p:grpSpPr>
        <p:sp>
          <p:nvSpPr>
            <p:cNvPr id="29" name="Google Shape;1278;p56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1279;p56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31" name="Google Shape;1280;p56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81;p56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041" y="1313895"/>
            <a:ext cx="2384726" cy="2992643"/>
          </a:xfrm>
          <a:prstGeom prst="rect">
            <a:avLst/>
          </a:prstGeom>
        </p:spPr>
      </p:pic>
      <p:pic>
        <p:nvPicPr>
          <p:cNvPr id="14" name="Google Shape;4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Elasticsearch for APM | Zen Networ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09" y="1322543"/>
            <a:ext cx="2478643" cy="133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ptimizing dlib shape predictor accuracy with find_min_global -  PyImageSear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08" y="2747396"/>
            <a:ext cx="2478643" cy="157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5766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95481" y="780121"/>
            <a:ext cx="8478173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Nghiên</a:t>
            </a:r>
            <a:r>
              <a:rPr lang="en-US" sz="4000" dirty="0" smtClean="0"/>
              <a:t> </a:t>
            </a:r>
            <a:r>
              <a:rPr lang="en-US" sz="4000" dirty="0" err="1" smtClean="0"/>
              <a:t>cứu</a:t>
            </a:r>
            <a:r>
              <a:rPr lang="en-US" sz="4000" dirty="0" smtClean="0"/>
              <a:t> </a:t>
            </a:r>
            <a:r>
              <a:rPr lang="en-US" sz="4000" dirty="0" err="1" smtClean="0"/>
              <a:t>mô</a:t>
            </a:r>
            <a:r>
              <a:rPr lang="en-US" sz="4000" dirty="0" smtClean="0"/>
              <a:t> </a:t>
            </a:r>
            <a:r>
              <a:rPr lang="en-US" sz="4000" dirty="0" err="1" smtClean="0"/>
              <a:t>hình</a:t>
            </a:r>
            <a:r>
              <a:rPr lang="en-US" sz="4000" dirty="0" smtClean="0"/>
              <a:t> </a:t>
            </a:r>
            <a:r>
              <a:rPr lang="en-US" sz="4000" dirty="0" err="1" smtClean="0"/>
              <a:t>học</a:t>
            </a:r>
            <a:r>
              <a:rPr lang="en-US" sz="4000" dirty="0" smtClean="0"/>
              <a:t> </a:t>
            </a:r>
            <a:r>
              <a:rPr lang="en-US" sz="4000" dirty="0" err="1" smtClean="0"/>
              <a:t>sâu</a:t>
            </a:r>
            <a:endParaRPr sz="4000" dirty="0"/>
          </a:p>
        </p:txBody>
      </p:sp>
      <p:sp>
        <p:nvSpPr>
          <p:cNvPr id="6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1330737" y="1511122"/>
            <a:ext cx="5823752" cy="679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bày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 smtClean="0"/>
              <a:t>tổng</a:t>
            </a:r>
            <a:r>
              <a:rPr lang="en-US" sz="2000" dirty="0" smtClean="0"/>
              <a:t> </a:t>
            </a:r>
            <a:r>
              <a:rPr lang="en-US" sz="2000" dirty="0" err="1" smtClean="0"/>
              <a:t>quan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 </a:t>
            </a:r>
            <a:r>
              <a:rPr lang="en-US" sz="2000" dirty="0" err="1" smtClean="0"/>
              <a:t>sâu</a:t>
            </a:r>
            <a:endParaRPr lang="en-US" sz="2000" dirty="0"/>
          </a:p>
        </p:txBody>
      </p:sp>
      <p:pic>
        <p:nvPicPr>
          <p:cNvPr id="5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Học sâu là gì? - Giải thích về Học sâu - A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33" y="2260973"/>
            <a:ext cx="4670037" cy="235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173;p41"/>
          <p:cNvSpPr txBox="1">
            <a:spLocks noGrp="1"/>
          </p:cNvSpPr>
          <p:nvPr>
            <p:ph type="ctrTitle"/>
          </p:nvPr>
        </p:nvSpPr>
        <p:spPr>
          <a:xfrm>
            <a:off x="875412" y="1099481"/>
            <a:ext cx="7794455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3</a:t>
            </a:r>
            <a:r>
              <a:rPr lang="en" sz="3500" dirty="0" smtClean="0"/>
              <a:t>. Các công cụ phần mềm được sử dụng trong nhận dạng khuôn mặt</a:t>
            </a:r>
            <a:endParaRPr sz="3500" dirty="0"/>
          </a:p>
        </p:txBody>
      </p:sp>
      <p:pic>
        <p:nvPicPr>
          <p:cNvPr id="5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97;p61">
            <a:hlinkClick r:id="rId4" action="ppaction://hlinksldjump"/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21068801" flipH="1">
            <a:off x="701326" y="2301753"/>
            <a:ext cx="2690751" cy="6871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01;p61"/>
          <p:cNvSpPr txBox="1">
            <a:spLocks noGrp="1"/>
          </p:cNvSpPr>
          <p:nvPr>
            <p:ph type="title" idx="4294967295"/>
          </p:nvPr>
        </p:nvSpPr>
        <p:spPr>
          <a:xfrm>
            <a:off x="1281937" y="2528631"/>
            <a:ext cx="1529528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Thư </a:t>
            </a:r>
            <a:r>
              <a:rPr lang="en" sz="1600" dirty="0" smtClean="0"/>
              <a:t>viện Dlib</a:t>
            </a:r>
            <a:endParaRPr sz="1600" dirty="0"/>
          </a:p>
        </p:txBody>
      </p:sp>
      <p:pic>
        <p:nvPicPr>
          <p:cNvPr id="8" name="Google Shape;2700;p61">
            <a:hlinkClick r:id="rId6" action="ppaction://hlinksldjump"/>
          </p:cNvPr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21282153" flipH="1">
            <a:off x="4702445" y="2304777"/>
            <a:ext cx="2752718" cy="7635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03;p61"/>
          <p:cNvSpPr txBox="1">
            <a:spLocks noGrp="1"/>
          </p:cNvSpPr>
          <p:nvPr>
            <p:ph type="title" idx="4294967295"/>
          </p:nvPr>
        </p:nvSpPr>
        <p:spPr>
          <a:xfrm>
            <a:off x="5095055" y="2539677"/>
            <a:ext cx="2134134" cy="293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Mô hình RetinaFace</a:t>
            </a:r>
            <a:endParaRPr sz="1600" dirty="0"/>
          </a:p>
        </p:txBody>
      </p:sp>
      <p:pic>
        <p:nvPicPr>
          <p:cNvPr id="10" name="Google Shape;2700;p61">
            <a:hlinkClick r:id="rId8" action="ppaction://hlinksldjump"/>
          </p:cNvPr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21282153" flipH="1">
            <a:off x="1603645" y="3493497"/>
            <a:ext cx="2752718" cy="76355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703;p61"/>
          <p:cNvSpPr txBox="1">
            <a:spLocks noGrp="1"/>
          </p:cNvSpPr>
          <p:nvPr>
            <p:ph type="title" idx="4294967295"/>
          </p:nvPr>
        </p:nvSpPr>
        <p:spPr>
          <a:xfrm>
            <a:off x="2105304" y="3772009"/>
            <a:ext cx="1749399" cy="285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Mô hình MTCNN</a:t>
            </a:r>
            <a:endParaRPr sz="1600" dirty="0"/>
          </a:p>
        </p:txBody>
      </p:sp>
      <p:pic>
        <p:nvPicPr>
          <p:cNvPr id="12" name="Google Shape;2697;p61">
            <a:hlinkClick r:id="rId9" action="ppaction://hlinksldjump"/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21068801" flipH="1">
            <a:off x="5513780" y="3571020"/>
            <a:ext cx="2690751" cy="68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701;p61"/>
          <p:cNvSpPr txBox="1">
            <a:spLocks noGrp="1"/>
          </p:cNvSpPr>
          <p:nvPr>
            <p:ph type="title" idx="4294967295"/>
          </p:nvPr>
        </p:nvSpPr>
        <p:spPr>
          <a:xfrm>
            <a:off x="5987181" y="3798169"/>
            <a:ext cx="1863114" cy="279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Công cụ FaceAPI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0404976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4375</TotalTime>
  <Words>849</Words>
  <Application>Microsoft Office PowerPoint</Application>
  <PresentationFormat>On-screen Show (16:9)</PresentationFormat>
  <Paragraphs>137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Fira Sans Extra Condensed Medium</vt:lpstr>
      <vt:lpstr>MS Gothic</vt:lpstr>
      <vt:lpstr>Overpass Black</vt:lpstr>
      <vt:lpstr>Open Sans</vt:lpstr>
      <vt:lpstr>Arial</vt:lpstr>
      <vt:lpstr>Segoe UI</vt:lpstr>
      <vt:lpstr>Aqua Marketing Plan by Slidego</vt:lpstr>
      <vt:lpstr>KHOA CÔNG NGHỆ THÔNG TIN</vt:lpstr>
      <vt:lpstr>KHOA CÔNG NGHỆ THÔNG TIN</vt:lpstr>
      <vt:lpstr>Nội dung chính</vt:lpstr>
      <vt:lpstr>1. Tổng quan</vt:lpstr>
      <vt:lpstr>Lý do chọn đề tài</vt:lpstr>
      <vt:lpstr>Mục tiêu</vt:lpstr>
      <vt:lpstr>Giới thiệu ngôn ngữ, công nghệ sử dụng </vt:lpstr>
      <vt:lpstr>2. Nghiên cứu mô hình học sâu</vt:lpstr>
      <vt:lpstr>3. Các công cụ phần mềm được sử dụng trong nhận dạng khuôn mặt</vt:lpstr>
      <vt:lpstr>PowerPoint Presentation</vt:lpstr>
      <vt:lpstr>PowerPoint Presentation</vt:lpstr>
      <vt:lpstr>PowerPoint Presentation</vt:lpstr>
      <vt:lpstr>PowerPoint Presentation</vt:lpstr>
      <vt:lpstr>4. Thực nghiệm và đánh giá</vt:lpstr>
      <vt:lpstr>PowerPoint Presentation</vt:lpstr>
      <vt:lpstr>Cài đặt Python</vt:lpstr>
      <vt:lpstr>PowerPoint Presentation</vt:lpstr>
      <vt:lpstr>5. Kết luận</vt:lpstr>
      <vt:lpstr>02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Marketing Plan</dc:title>
  <cp:lastModifiedBy>Windows User</cp:lastModifiedBy>
  <cp:revision>136</cp:revision>
  <dcterms:modified xsi:type="dcterms:W3CDTF">2023-05-03T03:04:56Z</dcterms:modified>
</cp:coreProperties>
</file>